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4"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05493"/>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23"/>
    <p:restoredTop sz="85191"/>
  </p:normalViewPr>
  <p:slideViewPr>
    <p:cSldViewPr snapToGrid="0" snapToObjects="1">
      <p:cViewPr>
        <p:scale>
          <a:sx n="149" d="100"/>
          <a:sy n="149" d="100"/>
        </p:scale>
        <p:origin x="800" y="9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hyperlink" Target="https://api.spacexdata.com/v4/payloads" TargetMode="External"/><Relationship Id="rId2" Type="http://schemas.openxmlformats.org/officeDocument/2006/relationships/hyperlink" Target="https://api.spacexdata.com/v4/launchpads" TargetMode="External"/><Relationship Id="rId1" Type="http://schemas.openxmlformats.org/officeDocument/2006/relationships/hyperlink" Target="https://api.spacexdata.com/v4/launches/past" TargetMode="External"/><Relationship Id="rId4" Type="http://schemas.openxmlformats.org/officeDocument/2006/relationships/hyperlink" Target="https://api.spacexdata.com/v4/cores" TargetMode="External"/></Relationships>
</file>

<file path=ppt/diagrams/_rels/data2.xml.rels><?xml version="1.0" encoding="UTF-8" standalone="yes"?>
<Relationships xmlns="http://schemas.openxmlformats.org/package/2006/relationships"><Relationship Id="rId2" Type="http://schemas.openxmlformats.org/officeDocument/2006/relationships/hyperlink" Target="https://api.spacexdata.com/v4/launchpads" TargetMode="External"/><Relationship Id="rId1" Type="http://schemas.openxmlformats.org/officeDocument/2006/relationships/hyperlink" Target="https://en.wikipedia.org/w/index.php?title=List_of_Falcon_9_and_Falcon_Heavy_launches"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api.spacexdata.com/v4/payloads" TargetMode="External"/><Relationship Id="rId2" Type="http://schemas.openxmlformats.org/officeDocument/2006/relationships/hyperlink" Target="https://api.spacexdata.com/v4/launchpads" TargetMode="External"/><Relationship Id="rId1" Type="http://schemas.openxmlformats.org/officeDocument/2006/relationships/hyperlink" Target="https://api.spacexdata.com/v4/launches/past" TargetMode="External"/><Relationship Id="rId4" Type="http://schemas.openxmlformats.org/officeDocument/2006/relationships/hyperlink" Target="https://api.spacexdata.com/v4/cores"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api.spacexdata.com/v4/launchpads" TargetMode="External"/><Relationship Id="rId1" Type="http://schemas.openxmlformats.org/officeDocument/2006/relationships/hyperlink" Target="https://en.wikipedia.org/w/index.php?title=List_of_Falcon_9_and_Falcon_Heavy_launches" TargetMode="Externa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2C4CE8-D083-ED49-BC94-AFD5E1FC464C}" type="doc">
      <dgm:prSet loTypeId="urn:microsoft.com/office/officeart/2005/8/layout/process2" loCatId="" qsTypeId="urn:microsoft.com/office/officeart/2005/8/quickstyle/simple1" qsCatId="simple" csTypeId="urn:microsoft.com/office/officeart/2005/8/colors/accent2_1" csCatId="accent2" phldr="1"/>
      <dgm:spPr/>
    </dgm:pt>
    <dgm:pt modelId="{EE2FCB05-9609-224A-A7D0-D0775F880B11}">
      <dgm:prSet phldrT="[Text]" custT="1"/>
      <dgm:spPr/>
      <dgm:t>
        <a:bodyPr/>
        <a:lstStyle/>
        <a:p>
          <a:r>
            <a:rPr lang="en-US" sz="1200" b="0" i="0" dirty="0"/>
            <a:t>TASK 1. Request and parse the SpaceX launch data using the GET request</a:t>
          </a:r>
          <a:endParaRPr lang="en-US" sz="1200" b="0" dirty="0"/>
        </a:p>
        <a:p>
          <a:r>
            <a:rPr lang="en-US" sz="1200" dirty="0"/>
            <a:t>REST API </a:t>
          </a:r>
          <a:r>
            <a:rPr lang="en-US" sz="1200" dirty="0">
              <a:hlinkClick xmlns:r="http://schemas.openxmlformats.org/officeDocument/2006/relationships" r:id="rId1"/>
            </a:rPr>
            <a:t>https://api.spacexdata.com/v4/launches/past</a:t>
          </a:r>
          <a:r>
            <a:rPr lang="en-US" sz="1200" dirty="0"/>
            <a:t> </a:t>
          </a:r>
        </a:p>
      </dgm:t>
    </dgm:pt>
    <dgm:pt modelId="{A74513C9-1DCF-794B-BAFD-089EC5549198}" type="parTrans" cxnId="{F06ADA8C-B39A-8B4E-810B-9239BAD818CC}">
      <dgm:prSet/>
      <dgm:spPr/>
      <dgm:t>
        <a:bodyPr/>
        <a:lstStyle/>
        <a:p>
          <a:endParaRPr lang="en-US"/>
        </a:p>
      </dgm:t>
    </dgm:pt>
    <dgm:pt modelId="{C202B00C-500F-9241-8994-C2B57FC753EF}" type="sibTrans" cxnId="{F06ADA8C-B39A-8B4E-810B-9239BAD818CC}">
      <dgm:prSet/>
      <dgm:spPr/>
      <dgm:t>
        <a:bodyPr/>
        <a:lstStyle/>
        <a:p>
          <a:endParaRPr lang="en-US"/>
        </a:p>
      </dgm:t>
    </dgm:pt>
    <dgm:pt modelId="{B5BD9C81-8FE1-9642-8BDC-371074E14970}">
      <dgm:prSet phldrT="[Text]" custT="1"/>
      <dgm:spPr/>
      <dgm:t>
        <a:bodyPr/>
        <a:lstStyle/>
        <a:p>
          <a:r>
            <a:rPr lang="en-US" sz="1200" dirty="0"/>
            <a:t>Extracted</a:t>
          </a:r>
          <a:r>
            <a:rPr lang="en-US" sz="1200" baseline="0" dirty="0"/>
            <a:t> required columns and replaced IDs with details from the following API endpoints to construct a data frame.</a:t>
          </a:r>
          <a:endParaRPr lang="en-US" sz="1200" baseline="0" dirty="0">
            <a:hlinkClick xmlns:r="http://schemas.openxmlformats.org/officeDocument/2006/relationships" r:id="rId2"/>
          </a:endParaRPr>
        </a:p>
        <a:p>
          <a:r>
            <a:rPr lang="en-US" sz="1200" baseline="0" dirty="0">
              <a:hlinkClick xmlns:r="http://schemas.openxmlformats.org/officeDocument/2006/relationships" r:id="rId2"/>
            </a:rPr>
            <a:t>https://api.spacexdata.com/v4/rockets</a:t>
          </a:r>
          <a:br>
            <a:rPr lang="en-US" sz="1200" baseline="0" dirty="0">
              <a:hlinkClick xmlns:r="http://schemas.openxmlformats.org/officeDocument/2006/relationships" r:id="rId2"/>
            </a:rPr>
          </a:br>
          <a:r>
            <a:rPr lang="en-US" sz="1200" baseline="0" dirty="0">
              <a:hlinkClick xmlns:r="http://schemas.openxmlformats.org/officeDocument/2006/relationships" r:id="rId2"/>
            </a:rPr>
            <a:t>https://api.spacexdata.com/v4/launchpads</a:t>
          </a:r>
          <a:br>
            <a:rPr lang="en-US" sz="1200" baseline="0" dirty="0"/>
          </a:br>
          <a:r>
            <a:rPr lang="en-US" sz="1200" baseline="0" dirty="0">
              <a:hlinkClick xmlns:r="http://schemas.openxmlformats.org/officeDocument/2006/relationships" r:id="rId3"/>
            </a:rPr>
            <a:t>https://api.spacexdata.com/v4/payloads</a:t>
          </a:r>
          <a:br>
            <a:rPr lang="en-US" sz="1200" baseline="0" dirty="0"/>
          </a:br>
          <a:r>
            <a:rPr lang="en-US" sz="1200" baseline="0" dirty="0">
              <a:hlinkClick xmlns:r="http://schemas.openxmlformats.org/officeDocument/2006/relationships" r:id="rId4"/>
            </a:rPr>
            <a:t>https://api.spacexdata.com/v4/cores</a:t>
          </a:r>
          <a:endParaRPr lang="en-US" sz="1200" baseline="0" dirty="0"/>
        </a:p>
      </dgm:t>
    </dgm:pt>
    <dgm:pt modelId="{21C05149-0435-684C-8358-43AF8DBCBCB1}" type="parTrans" cxnId="{39017087-E6BA-1043-96ED-927A44567903}">
      <dgm:prSet/>
      <dgm:spPr/>
      <dgm:t>
        <a:bodyPr/>
        <a:lstStyle/>
        <a:p>
          <a:endParaRPr lang="en-US"/>
        </a:p>
      </dgm:t>
    </dgm:pt>
    <dgm:pt modelId="{FA15F79A-BD91-8840-9C20-A037E31F4A08}" type="sibTrans" cxnId="{39017087-E6BA-1043-96ED-927A44567903}">
      <dgm:prSet/>
      <dgm:spPr/>
      <dgm:t>
        <a:bodyPr/>
        <a:lstStyle/>
        <a:p>
          <a:endParaRPr lang="en-US"/>
        </a:p>
      </dgm:t>
    </dgm:pt>
    <dgm:pt modelId="{2A538125-DF79-1A48-841A-A9660E7A19FF}">
      <dgm:prSet phldrT="[Text]" custT="1"/>
      <dgm:spPr/>
      <dgm:t>
        <a:bodyPr/>
        <a:lstStyle/>
        <a:p>
          <a:r>
            <a:rPr lang="en-US" sz="1200" b="0" i="0" dirty="0"/>
            <a:t>TASK 2. Filtered the data frame only to include Falcon 9 launches.</a:t>
          </a:r>
          <a:endParaRPr lang="en-US" sz="1200" b="0" dirty="0"/>
        </a:p>
      </dgm:t>
    </dgm:pt>
    <dgm:pt modelId="{3B3D4B02-E500-8E4F-997A-4AACA640D7CE}" type="parTrans" cxnId="{70571728-B9D7-9843-8016-151EECD57AC3}">
      <dgm:prSet/>
      <dgm:spPr/>
      <dgm:t>
        <a:bodyPr/>
        <a:lstStyle/>
        <a:p>
          <a:endParaRPr lang="en-US"/>
        </a:p>
      </dgm:t>
    </dgm:pt>
    <dgm:pt modelId="{61B59C7B-AC27-9942-8D3C-C8EAF53B61B1}" type="sibTrans" cxnId="{70571728-B9D7-9843-8016-151EECD57AC3}">
      <dgm:prSet/>
      <dgm:spPr/>
      <dgm:t>
        <a:bodyPr/>
        <a:lstStyle/>
        <a:p>
          <a:endParaRPr lang="en-US"/>
        </a:p>
      </dgm:t>
    </dgm:pt>
    <dgm:pt modelId="{5DEAB1E2-5574-D44F-A807-7AB253D0C418}">
      <dgm:prSet phldrT="[Text]" custT="1"/>
      <dgm:spPr/>
      <dgm:t>
        <a:bodyPr/>
        <a:lstStyle/>
        <a:p>
          <a:r>
            <a:rPr lang="en-US" sz="1200" dirty="0"/>
            <a:t>TASK 3. Performed data wrangling to replace missing payload data with the mean payload mass.</a:t>
          </a:r>
        </a:p>
      </dgm:t>
    </dgm:pt>
    <dgm:pt modelId="{00CAD527-9D7E-8D4E-9E87-4FFA93712AB7}" type="parTrans" cxnId="{752BF960-A13D-E041-9459-BE1359C29C87}">
      <dgm:prSet/>
      <dgm:spPr/>
      <dgm:t>
        <a:bodyPr/>
        <a:lstStyle/>
        <a:p>
          <a:endParaRPr lang="en-US"/>
        </a:p>
      </dgm:t>
    </dgm:pt>
    <dgm:pt modelId="{9C774601-0B85-9841-BD56-3C3A52FE0292}" type="sibTrans" cxnId="{752BF960-A13D-E041-9459-BE1359C29C87}">
      <dgm:prSet/>
      <dgm:spPr/>
      <dgm:t>
        <a:bodyPr/>
        <a:lstStyle/>
        <a:p>
          <a:endParaRPr lang="en-US"/>
        </a:p>
      </dgm:t>
    </dgm:pt>
    <dgm:pt modelId="{EF5CBA03-C356-744D-BD82-6437134B2F07}">
      <dgm:prSet phldrT="[Text]" custT="1"/>
      <dgm:spPr/>
      <dgm:t>
        <a:bodyPr/>
        <a:lstStyle/>
        <a:p>
          <a:r>
            <a:rPr lang="en-US" sz="1200" dirty="0"/>
            <a:t>Export the Data Frame to a CSV file for future use.</a:t>
          </a:r>
        </a:p>
      </dgm:t>
    </dgm:pt>
    <dgm:pt modelId="{98B6E2C5-5E76-E943-BD87-7D71CB47B66F}" type="parTrans" cxnId="{3C737F0F-4A22-694E-AFD2-2A9AF6C1FDCE}">
      <dgm:prSet/>
      <dgm:spPr/>
      <dgm:t>
        <a:bodyPr/>
        <a:lstStyle/>
        <a:p>
          <a:endParaRPr lang="en-US"/>
        </a:p>
      </dgm:t>
    </dgm:pt>
    <dgm:pt modelId="{4A77F4B9-B891-584A-9795-2A886A40ED52}" type="sibTrans" cxnId="{3C737F0F-4A22-694E-AFD2-2A9AF6C1FDCE}">
      <dgm:prSet/>
      <dgm:spPr/>
      <dgm:t>
        <a:bodyPr/>
        <a:lstStyle/>
        <a:p>
          <a:endParaRPr lang="en-US"/>
        </a:p>
      </dgm:t>
    </dgm:pt>
    <dgm:pt modelId="{28037DE5-4635-D644-AA58-E124C35A5A8E}" type="pres">
      <dgm:prSet presAssocID="{032C4CE8-D083-ED49-BC94-AFD5E1FC464C}" presName="linearFlow" presStyleCnt="0">
        <dgm:presLayoutVars>
          <dgm:resizeHandles val="exact"/>
        </dgm:presLayoutVars>
      </dgm:prSet>
      <dgm:spPr/>
    </dgm:pt>
    <dgm:pt modelId="{A3D6CEDE-B262-454E-B0FE-9D296E33FC3F}" type="pres">
      <dgm:prSet presAssocID="{EE2FCB05-9609-224A-A7D0-D0775F880B11}" presName="node" presStyleLbl="node1" presStyleIdx="0" presStyleCnt="5" custScaleX="152512" custScaleY="61584">
        <dgm:presLayoutVars>
          <dgm:bulletEnabled val="1"/>
        </dgm:presLayoutVars>
      </dgm:prSet>
      <dgm:spPr/>
    </dgm:pt>
    <dgm:pt modelId="{B0A4E8C0-5EC8-C544-8C65-BB0F5220594D}" type="pres">
      <dgm:prSet presAssocID="{C202B00C-500F-9241-8994-C2B57FC753EF}" presName="sibTrans" presStyleLbl="sibTrans2D1" presStyleIdx="0" presStyleCnt="4"/>
      <dgm:spPr/>
    </dgm:pt>
    <dgm:pt modelId="{0BEEFC4F-B21E-5B42-8B40-93D12E9995BD}" type="pres">
      <dgm:prSet presAssocID="{C202B00C-500F-9241-8994-C2B57FC753EF}" presName="connectorText" presStyleLbl="sibTrans2D1" presStyleIdx="0" presStyleCnt="4"/>
      <dgm:spPr/>
    </dgm:pt>
    <dgm:pt modelId="{1B6C9438-B385-7E46-8A84-5636DFCDD6C8}" type="pres">
      <dgm:prSet presAssocID="{B5BD9C81-8FE1-9642-8BDC-371074E14970}" presName="node" presStyleLbl="node1" presStyleIdx="1" presStyleCnt="5" custScaleX="150940" custScaleY="149093">
        <dgm:presLayoutVars>
          <dgm:bulletEnabled val="1"/>
        </dgm:presLayoutVars>
      </dgm:prSet>
      <dgm:spPr/>
    </dgm:pt>
    <dgm:pt modelId="{62BCFBA7-B882-F94B-B06B-8AD70BE163E9}" type="pres">
      <dgm:prSet presAssocID="{FA15F79A-BD91-8840-9C20-A037E31F4A08}" presName="sibTrans" presStyleLbl="sibTrans2D1" presStyleIdx="1" presStyleCnt="4"/>
      <dgm:spPr/>
    </dgm:pt>
    <dgm:pt modelId="{C6EDA297-591B-BF40-AF4F-ECC619562768}" type="pres">
      <dgm:prSet presAssocID="{FA15F79A-BD91-8840-9C20-A037E31F4A08}" presName="connectorText" presStyleLbl="sibTrans2D1" presStyleIdx="1" presStyleCnt="4"/>
      <dgm:spPr/>
    </dgm:pt>
    <dgm:pt modelId="{7E83DFFB-C237-F441-BD0B-5B77F7FF33D1}" type="pres">
      <dgm:prSet presAssocID="{2A538125-DF79-1A48-841A-A9660E7A19FF}" presName="node" presStyleLbl="node1" presStyleIdx="2" presStyleCnt="5" custScaleX="150940" custScaleY="43220">
        <dgm:presLayoutVars>
          <dgm:bulletEnabled val="1"/>
        </dgm:presLayoutVars>
      </dgm:prSet>
      <dgm:spPr/>
    </dgm:pt>
    <dgm:pt modelId="{8625D604-8D88-5042-B5AE-30B3286496F1}" type="pres">
      <dgm:prSet presAssocID="{61B59C7B-AC27-9942-8D3C-C8EAF53B61B1}" presName="sibTrans" presStyleLbl="sibTrans2D1" presStyleIdx="2" presStyleCnt="4"/>
      <dgm:spPr/>
    </dgm:pt>
    <dgm:pt modelId="{F6D576E5-CB81-0B43-A7D2-21C71ECDDA84}" type="pres">
      <dgm:prSet presAssocID="{61B59C7B-AC27-9942-8D3C-C8EAF53B61B1}" presName="connectorText" presStyleLbl="sibTrans2D1" presStyleIdx="2" presStyleCnt="4"/>
      <dgm:spPr/>
    </dgm:pt>
    <dgm:pt modelId="{3EC9AE3A-913D-7F40-8CA0-A2CAD982075D}" type="pres">
      <dgm:prSet presAssocID="{5DEAB1E2-5574-D44F-A807-7AB253D0C418}" presName="node" presStyleLbl="node1" presStyleIdx="3" presStyleCnt="5" custScaleX="150940" custScaleY="65932">
        <dgm:presLayoutVars>
          <dgm:bulletEnabled val="1"/>
        </dgm:presLayoutVars>
      </dgm:prSet>
      <dgm:spPr/>
    </dgm:pt>
    <dgm:pt modelId="{A5CC56D1-DAF7-9044-94BE-606F8B13E598}" type="pres">
      <dgm:prSet presAssocID="{9C774601-0B85-9841-BD56-3C3A52FE0292}" presName="sibTrans" presStyleLbl="sibTrans2D1" presStyleIdx="3" presStyleCnt="4"/>
      <dgm:spPr/>
    </dgm:pt>
    <dgm:pt modelId="{BA01E5CC-2E7E-9949-9E76-C441D7370A2B}" type="pres">
      <dgm:prSet presAssocID="{9C774601-0B85-9841-BD56-3C3A52FE0292}" presName="connectorText" presStyleLbl="sibTrans2D1" presStyleIdx="3" presStyleCnt="4"/>
      <dgm:spPr/>
    </dgm:pt>
    <dgm:pt modelId="{F96C3582-CC0D-3648-8F9D-C3D4CB37FA34}" type="pres">
      <dgm:prSet presAssocID="{EF5CBA03-C356-744D-BD82-6437134B2F07}" presName="node" presStyleLbl="node1" presStyleIdx="4" presStyleCnt="5" custScaleX="150940" custScaleY="40552">
        <dgm:presLayoutVars>
          <dgm:bulletEnabled val="1"/>
        </dgm:presLayoutVars>
      </dgm:prSet>
      <dgm:spPr/>
    </dgm:pt>
  </dgm:ptLst>
  <dgm:cxnLst>
    <dgm:cxn modelId="{92A38802-B3B6-BA44-8C4D-BCABEFB1CEBD}" type="presOf" srcId="{C202B00C-500F-9241-8994-C2B57FC753EF}" destId="{0BEEFC4F-B21E-5B42-8B40-93D12E9995BD}" srcOrd="1" destOrd="0" presId="urn:microsoft.com/office/officeart/2005/8/layout/process2"/>
    <dgm:cxn modelId="{0A28530C-6A05-D540-A5BA-80CFF543F70E}" type="presOf" srcId="{61B59C7B-AC27-9942-8D3C-C8EAF53B61B1}" destId="{F6D576E5-CB81-0B43-A7D2-21C71ECDDA84}" srcOrd="1" destOrd="0" presId="urn:microsoft.com/office/officeart/2005/8/layout/process2"/>
    <dgm:cxn modelId="{3C737F0F-4A22-694E-AFD2-2A9AF6C1FDCE}" srcId="{032C4CE8-D083-ED49-BC94-AFD5E1FC464C}" destId="{EF5CBA03-C356-744D-BD82-6437134B2F07}" srcOrd="4" destOrd="0" parTransId="{98B6E2C5-5E76-E943-BD87-7D71CB47B66F}" sibTransId="{4A77F4B9-B891-584A-9795-2A886A40ED52}"/>
    <dgm:cxn modelId="{932FC418-1EE5-D24B-B8A3-C71C1D29EB46}" type="presOf" srcId="{2A538125-DF79-1A48-841A-A9660E7A19FF}" destId="{7E83DFFB-C237-F441-BD0B-5B77F7FF33D1}" srcOrd="0" destOrd="0" presId="urn:microsoft.com/office/officeart/2005/8/layout/process2"/>
    <dgm:cxn modelId="{7ADDE81C-8179-5346-AFFC-44D75300AA62}" type="presOf" srcId="{032C4CE8-D083-ED49-BC94-AFD5E1FC464C}" destId="{28037DE5-4635-D644-AA58-E124C35A5A8E}" srcOrd="0" destOrd="0" presId="urn:microsoft.com/office/officeart/2005/8/layout/process2"/>
    <dgm:cxn modelId="{69D57A1E-5D3F-FB48-B15D-7578AD85CD99}" type="presOf" srcId="{9C774601-0B85-9841-BD56-3C3A52FE0292}" destId="{BA01E5CC-2E7E-9949-9E76-C441D7370A2B}" srcOrd="1" destOrd="0" presId="urn:microsoft.com/office/officeart/2005/8/layout/process2"/>
    <dgm:cxn modelId="{E67A3B27-69D3-2544-90A2-113A80168958}" type="presOf" srcId="{FA15F79A-BD91-8840-9C20-A037E31F4A08}" destId="{62BCFBA7-B882-F94B-B06B-8AD70BE163E9}" srcOrd="0" destOrd="0" presId="urn:microsoft.com/office/officeart/2005/8/layout/process2"/>
    <dgm:cxn modelId="{70571728-B9D7-9843-8016-151EECD57AC3}" srcId="{032C4CE8-D083-ED49-BC94-AFD5E1FC464C}" destId="{2A538125-DF79-1A48-841A-A9660E7A19FF}" srcOrd="2" destOrd="0" parTransId="{3B3D4B02-E500-8E4F-997A-4AACA640D7CE}" sibTransId="{61B59C7B-AC27-9942-8D3C-C8EAF53B61B1}"/>
    <dgm:cxn modelId="{4E58D530-1B34-D34E-B37B-3C42BFD37BFE}" type="presOf" srcId="{9C774601-0B85-9841-BD56-3C3A52FE0292}" destId="{A5CC56D1-DAF7-9044-94BE-606F8B13E598}" srcOrd="0" destOrd="0" presId="urn:microsoft.com/office/officeart/2005/8/layout/process2"/>
    <dgm:cxn modelId="{E99FF93F-3B00-5C4B-A4A9-543D64C582E3}" type="presOf" srcId="{5DEAB1E2-5574-D44F-A807-7AB253D0C418}" destId="{3EC9AE3A-913D-7F40-8CA0-A2CAD982075D}" srcOrd="0" destOrd="0" presId="urn:microsoft.com/office/officeart/2005/8/layout/process2"/>
    <dgm:cxn modelId="{752BF960-A13D-E041-9459-BE1359C29C87}" srcId="{032C4CE8-D083-ED49-BC94-AFD5E1FC464C}" destId="{5DEAB1E2-5574-D44F-A807-7AB253D0C418}" srcOrd="3" destOrd="0" parTransId="{00CAD527-9D7E-8D4E-9E87-4FFA93712AB7}" sibTransId="{9C774601-0B85-9841-BD56-3C3A52FE0292}"/>
    <dgm:cxn modelId="{39017087-E6BA-1043-96ED-927A44567903}" srcId="{032C4CE8-D083-ED49-BC94-AFD5E1FC464C}" destId="{B5BD9C81-8FE1-9642-8BDC-371074E14970}" srcOrd="1" destOrd="0" parTransId="{21C05149-0435-684C-8358-43AF8DBCBCB1}" sibTransId="{FA15F79A-BD91-8840-9C20-A037E31F4A08}"/>
    <dgm:cxn modelId="{F06ADA8C-B39A-8B4E-810B-9239BAD818CC}" srcId="{032C4CE8-D083-ED49-BC94-AFD5E1FC464C}" destId="{EE2FCB05-9609-224A-A7D0-D0775F880B11}" srcOrd="0" destOrd="0" parTransId="{A74513C9-1DCF-794B-BAFD-089EC5549198}" sibTransId="{C202B00C-500F-9241-8994-C2B57FC753EF}"/>
    <dgm:cxn modelId="{547EBE90-A182-DE48-88FE-2FD1E0582E32}" type="presOf" srcId="{B5BD9C81-8FE1-9642-8BDC-371074E14970}" destId="{1B6C9438-B385-7E46-8A84-5636DFCDD6C8}" srcOrd="0" destOrd="0" presId="urn:microsoft.com/office/officeart/2005/8/layout/process2"/>
    <dgm:cxn modelId="{880292BB-973D-584D-9F45-D1D51B550152}" type="presOf" srcId="{FA15F79A-BD91-8840-9C20-A037E31F4A08}" destId="{C6EDA297-591B-BF40-AF4F-ECC619562768}" srcOrd="1" destOrd="0" presId="urn:microsoft.com/office/officeart/2005/8/layout/process2"/>
    <dgm:cxn modelId="{682A86DB-29F6-4D40-896A-0AD0AF3CE7F7}" type="presOf" srcId="{EE2FCB05-9609-224A-A7D0-D0775F880B11}" destId="{A3D6CEDE-B262-454E-B0FE-9D296E33FC3F}" srcOrd="0" destOrd="0" presId="urn:microsoft.com/office/officeart/2005/8/layout/process2"/>
    <dgm:cxn modelId="{0BA8FCDD-B502-9847-A1F8-C92B14FCE76E}" type="presOf" srcId="{EF5CBA03-C356-744D-BD82-6437134B2F07}" destId="{F96C3582-CC0D-3648-8F9D-C3D4CB37FA34}" srcOrd="0" destOrd="0" presId="urn:microsoft.com/office/officeart/2005/8/layout/process2"/>
    <dgm:cxn modelId="{D2E869E1-CB23-7D48-B657-71478DD0C44C}" type="presOf" srcId="{61B59C7B-AC27-9942-8D3C-C8EAF53B61B1}" destId="{8625D604-8D88-5042-B5AE-30B3286496F1}" srcOrd="0" destOrd="0" presId="urn:microsoft.com/office/officeart/2005/8/layout/process2"/>
    <dgm:cxn modelId="{30EF65EE-7FB3-AA49-8E37-B4CC7D5D7B06}" type="presOf" srcId="{C202B00C-500F-9241-8994-C2B57FC753EF}" destId="{B0A4E8C0-5EC8-C544-8C65-BB0F5220594D}" srcOrd="0" destOrd="0" presId="urn:microsoft.com/office/officeart/2005/8/layout/process2"/>
    <dgm:cxn modelId="{0706999B-0F37-8C49-8758-65A48F0AFF39}" type="presParOf" srcId="{28037DE5-4635-D644-AA58-E124C35A5A8E}" destId="{A3D6CEDE-B262-454E-B0FE-9D296E33FC3F}" srcOrd="0" destOrd="0" presId="urn:microsoft.com/office/officeart/2005/8/layout/process2"/>
    <dgm:cxn modelId="{7B990F11-7B14-5F44-A45A-7491DB0BD15E}" type="presParOf" srcId="{28037DE5-4635-D644-AA58-E124C35A5A8E}" destId="{B0A4E8C0-5EC8-C544-8C65-BB0F5220594D}" srcOrd="1" destOrd="0" presId="urn:microsoft.com/office/officeart/2005/8/layout/process2"/>
    <dgm:cxn modelId="{6BCB1537-D693-5044-8A1D-16902AC47E86}" type="presParOf" srcId="{B0A4E8C0-5EC8-C544-8C65-BB0F5220594D}" destId="{0BEEFC4F-B21E-5B42-8B40-93D12E9995BD}" srcOrd="0" destOrd="0" presId="urn:microsoft.com/office/officeart/2005/8/layout/process2"/>
    <dgm:cxn modelId="{4EB9C743-0FAC-164D-A73C-70B261D2E0F0}" type="presParOf" srcId="{28037DE5-4635-D644-AA58-E124C35A5A8E}" destId="{1B6C9438-B385-7E46-8A84-5636DFCDD6C8}" srcOrd="2" destOrd="0" presId="urn:microsoft.com/office/officeart/2005/8/layout/process2"/>
    <dgm:cxn modelId="{94011F35-D537-D04B-9143-B5A287C9E960}" type="presParOf" srcId="{28037DE5-4635-D644-AA58-E124C35A5A8E}" destId="{62BCFBA7-B882-F94B-B06B-8AD70BE163E9}" srcOrd="3" destOrd="0" presId="urn:microsoft.com/office/officeart/2005/8/layout/process2"/>
    <dgm:cxn modelId="{2BF9D009-DB8C-A14E-A198-87229A59C546}" type="presParOf" srcId="{62BCFBA7-B882-F94B-B06B-8AD70BE163E9}" destId="{C6EDA297-591B-BF40-AF4F-ECC619562768}" srcOrd="0" destOrd="0" presId="urn:microsoft.com/office/officeart/2005/8/layout/process2"/>
    <dgm:cxn modelId="{62BB2403-7F28-3C4E-9149-DAF03C0B4EDD}" type="presParOf" srcId="{28037DE5-4635-D644-AA58-E124C35A5A8E}" destId="{7E83DFFB-C237-F441-BD0B-5B77F7FF33D1}" srcOrd="4" destOrd="0" presId="urn:microsoft.com/office/officeart/2005/8/layout/process2"/>
    <dgm:cxn modelId="{99BF5D4B-62D3-3045-A95B-C9A19C19DEF7}" type="presParOf" srcId="{28037DE5-4635-D644-AA58-E124C35A5A8E}" destId="{8625D604-8D88-5042-B5AE-30B3286496F1}" srcOrd="5" destOrd="0" presId="urn:microsoft.com/office/officeart/2005/8/layout/process2"/>
    <dgm:cxn modelId="{33BD0911-4A6B-3443-B9ED-9491170E459B}" type="presParOf" srcId="{8625D604-8D88-5042-B5AE-30B3286496F1}" destId="{F6D576E5-CB81-0B43-A7D2-21C71ECDDA84}" srcOrd="0" destOrd="0" presId="urn:microsoft.com/office/officeart/2005/8/layout/process2"/>
    <dgm:cxn modelId="{B738D616-BAED-E04E-B68C-9E727C08E827}" type="presParOf" srcId="{28037DE5-4635-D644-AA58-E124C35A5A8E}" destId="{3EC9AE3A-913D-7F40-8CA0-A2CAD982075D}" srcOrd="6" destOrd="0" presId="urn:microsoft.com/office/officeart/2005/8/layout/process2"/>
    <dgm:cxn modelId="{D667FE3C-4015-7E47-BD2C-934487DC1AA6}" type="presParOf" srcId="{28037DE5-4635-D644-AA58-E124C35A5A8E}" destId="{A5CC56D1-DAF7-9044-94BE-606F8B13E598}" srcOrd="7" destOrd="0" presId="urn:microsoft.com/office/officeart/2005/8/layout/process2"/>
    <dgm:cxn modelId="{67AA6977-1C43-E64E-AE46-6C089DEB2B1A}" type="presParOf" srcId="{A5CC56D1-DAF7-9044-94BE-606F8B13E598}" destId="{BA01E5CC-2E7E-9949-9E76-C441D7370A2B}" srcOrd="0" destOrd="0" presId="urn:microsoft.com/office/officeart/2005/8/layout/process2"/>
    <dgm:cxn modelId="{8920D3CD-F854-D741-9AFA-F55DF6172534}" type="presParOf" srcId="{28037DE5-4635-D644-AA58-E124C35A5A8E}" destId="{F96C3582-CC0D-3648-8F9D-C3D4CB37FA34}" srcOrd="8"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2C4CE8-D083-ED49-BC94-AFD5E1FC464C}" type="doc">
      <dgm:prSet loTypeId="urn:microsoft.com/office/officeart/2005/8/layout/process2" loCatId="" qsTypeId="urn:microsoft.com/office/officeart/2005/8/quickstyle/simple1" qsCatId="simple" csTypeId="urn:microsoft.com/office/officeart/2005/8/colors/accent2_1" csCatId="accent2" phldr="1"/>
      <dgm:spPr/>
    </dgm:pt>
    <dgm:pt modelId="{EE2FCB05-9609-224A-A7D0-D0775F880B11}">
      <dgm:prSet phldrT="[Text]" custT="1"/>
      <dgm:spPr/>
      <dgm:t>
        <a:bodyPr/>
        <a:lstStyle/>
        <a:p>
          <a:r>
            <a:rPr lang="en-US" sz="1200" b="0" i="0" dirty="0"/>
            <a:t>TASK 1. Request the Falcon9 Launch Wiki page from its URL</a:t>
          </a:r>
          <a:endParaRPr lang="en-US" sz="1200" b="0" dirty="0"/>
        </a:p>
        <a:p>
          <a:r>
            <a:rPr lang="en-US" sz="1050" dirty="0">
              <a:hlinkClick xmlns:r="http://schemas.openxmlformats.org/officeDocument/2006/relationships" r:id="rId1"/>
            </a:rPr>
            <a:t>https://en.wikipedia.org/w/index.php?title=List_of_Falcon_9_and_Falcon_Heavy_launches</a:t>
          </a:r>
          <a:r>
            <a:rPr lang="en-US" sz="1050" dirty="0"/>
            <a:t> </a:t>
          </a:r>
        </a:p>
      </dgm:t>
    </dgm:pt>
    <dgm:pt modelId="{A74513C9-1DCF-794B-BAFD-089EC5549198}" type="parTrans" cxnId="{F06ADA8C-B39A-8B4E-810B-9239BAD818CC}">
      <dgm:prSet/>
      <dgm:spPr/>
      <dgm:t>
        <a:bodyPr/>
        <a:lstStyle/>
        <a:p>
          <a:endParaRPr lang="en-US"/>
        </a:p>
      </dgm:t>
    </dgm:pt>
    <dgm:pt modelId="{C202B00C-500F-9241-8994-C2B57FC753EF}" type="sibTrans" cxnId="{F06ADA8C-B39A-8B4E-810B-9239BAD818CC}">
      <dgm:prSet/>
      <dgm:spPr/>
      <dgm:t>
        <a:bodyPr/>
        <a:lstStyle/>
        <a:p>
          <a:endParaRPr lang="en-US"/>
        </a:p>
      </dgm:t>
    </dgm:pt>
    <dgm:pt modelId="{B5BD9C81-8FE1-9642-8BDC-371074E14970}">
      <dgm:prSet phldrT="[Text]" custT="1"/>
      <dgm:spPr/>
      <dgm:t>
        <a:bodyPr/>
        <a:lstStyle/>
        <a:p>
          <a:r>
            <a:rPr lang="en-US" sz="1200" dirty="0"/>
            <a:t>TASK 2: Extract all column/variable names from the HTML table.</a:t>
          </a:r>
          <a:endParaRPr lang="en-US" sz="1200" baseline="0" dirty="0">
            <a:hlinkClick xmlns:r="http://schemas.openxmlformats.org/officeDocument/2006/relationships" r:id="rId2"/>
          </a:endParaRPr>
        </a:p>
      </dgm:t>
    </dgm:pt>
    <dgm:pt modelId="{21C05149-0435-684C-8358-43AF8DBCBCB1}" type="parTrans" cxnId="{39017087-E6BA-1043-96ED-927A44567903}">
      <dgm:prSet/>
      <dgm:spPr/>
      <dgm:t>
        <a:bodyPr/>
        <a:lstStyle/>
        <a:p>
          <a:endParaRPr lang="en-US"/>
        </a:p>
      </dgm:t>
    </dgm:pt>
    <dgm:pt modelId="{FA15F79A-BD91-8840-9C20-A037E31F4A08}" type="sibTrans" cxnId="{39017087-E6BA-1043-96ED-927A44567903}">
      <dgm:prSet/>
      <dgm:spPr/>
      <dgm:t>
        <a:bodyPr/>
        <a:lstStyle/>
        <a:p>
          <a:endParaRPr lang="en-US"/>
        </a:p>
      </dgm:t>
    </dgm:pt>
    <dgm:pt modelId="{2A538125-DF79-1A48-841A-A9660E7A19FF}">
      <dgm:prSet phldrT="[Text]" custT="1"/>
      <dgm:spPr/>
      <dgm:t>
        <a:bodyPr/>
        <a:lstStyle/>
        <a:p>
          <a:r>
            <a:rPr lang="en-US" sz="1200" b="0" i="0" dirty="0"/>
            <a:t>TASK 3: Create a </a:t>
          </a:r>
          <a:r>
            <a:rPr lang="en-US" sz="1200" dirty="0"/>
            <a:t>header into a dictionary structure</a:t>
          </a:r>
          <a:r>
            <a:rPr lang="en-US" sz="1200" b="0" i="0" dirty="0"/>
            <a:t> by parsing the launch HTML tables</a:t>
          </a:r>
          <a:endParaRPr lang="en-US" sz="1200" b="0" dirty="0"/>
        </a:p>
      </dgm:t>
    </dgm:pt>
    <dgm:pt modelId="{3B3D4B02-E500-8E4F-997A-4AACA640D7CE}" type="parTrans" cxnId="{70571728-B9D7-9843-8016-151EECD57AC3}">
      <dgm:prSet/>
      <dgm:spPr/>
      <dgm:t>
        <a:bodyPr/>
        <a:lstStyle/>
        <a:p>
          <a:endParaRPr lang="en-US"/>
        </a:p>
      </dgm:t>
    </dgm:pt>
    <dgm:pt modelId="{61B59C7B-AC27-9942-8D3C-C8EAF53B61B1}" type="sibTrans" cxnId="{70571728-B9D7-9843-8016-151EECD57AC3}">
      <dgm:prSet/>
      <dgm:spPr/>
      <dgm:t>
        <a:bodyPr/>
        <a:lstStyle/>
        <a:p>
          <a:endParaRPr lang="en-US"/>
        </a:p>
      </dgm:t>
    </dgm:pt>
    <dgm:pt modelId="{5DEAB1E2-5574-D44F-A807-7AB253D0C418}">
      <dgm:prSet phldrT="[Text]" custT="1"/>
      <dgm:spPr/>
      <dgm:t>
        <a:bodyPr/>
        <a:lstStyle/>
        <a:p>
          <a:r>
            <a:rPr lang="en-US" sz="1200" dirty="0"/>
            <a:t>Convert the dictionary into a data frame</a:t>
          </a:r>
        </a:p>
      </dgm:t>
    </dgm:pt>
    <dgm:pt modelId="{00CAD527-9D7E-8D4E-9E87-4FFA93712AB7}" type="parTrans" cxnId="{752BF960-A13D-E041-9459-BE1359C29C87}">
      <dgm:prSet/>
      <dgm:spPr/>
      <dgm:t>
        <a:bodyPr/>
        <a:lstStyle/>
        <a:p>
          <a:endParaRPr lang="en-US"/>
        </a:p>
      </dgm:t>
    </dgm:pt>
    <dgm:pt modelId="{9C774601-0B85-9841-BD56-3C3A52FE0292}" type="sibTrans" cxnId="{752BF960-A13D-E041-9459-BE1359C29C87}">
      <dgm:prSet/>
      <dgm:spPr/>
      <dgm:t>
        <a:bodyPr/>
        <a:lstStyle/>
        <a:p>
          <a:endParaRPr lang="en-US"/>
        </a:p>
      </dgm:t>
    </dgm:pt>
    <dgm:pt modelId="{EF5CBA03-C356-744D-BD82-6437134B2F07}">
      <dgm:prSet phldrT="[Text]" custT="1"/>
      <dgm:spPr/>
      <dgm:t>
        <a:bodyPr/>
        <a:lstStyle/>
        <a:p>
          <a:r>
            <a:rPr lang="en-US" sz="1200" dirty="0"/>
            <a:t>Export the Data Frame to a CSV file for future use.</a:t>
          </a:r>
        </a:p>
      </dgm:t>
    </dgm:pt>
    <dgm:pt modelId="{98B6E2C5-5E76-E943-BD87-7D71CB47B66F}" type="parTrans" cxnId="{3C737F0F-4A22-694E-AFD2-2A9AF6C1FDCE}">
      <dgm:prSet/>
      <dgm:spPr/>
      <dgm:t>
        <a:bodyPr/>
        <a:lstStyle/>
        <a:p>
          <a:endParaRPr lang="en-US"/>
        </a:p>
      </dgm:t>
    </dgm:pt>
    <dgm:pt modelId="{4A77F4B9-B891-584A-9795-2A886A40ED52}" type="sibTrans" cxnId="{3C737F0F-4A22-694E-AFD2-2A9AF6C1FDCE}">
      <dgm:prSet/>
      <dgm:spPr/>
      <dgm:t>
        <a:bodyPr/>
        <a:lstStyle/>
        <a:p>
          <a:endParaRPr lang="en-US"/>
        </a:p>
      </dgm:t>
    </dgm:pt>
    <dgm:pt modelId="{28037DE5-4635-D644-AA58-E124C35A5A8E}" type="pres">
      <dgm:prSet presAssocID="{032C4CE8-D083-ED49-BC94-AFD5E1FC464C}" presName="linearFlow" presStyleCnt="0">
        <dgm:presLayoutVars>
          <dgm:resizeHandles val="exact"/>
        </dgm:presLayoutVars>
      </dgm:prSet>
      <dgm:spPr/>
    </dgm:pt>
    <dgm:pt modelId="{A3D6CEDE-B262-454E-B0FE-9D296E33FC3F}" type="pres">
      <dgm:prSet presAssocID="{EE2FCB05-9609-224A-A7D0-D0775F880B11}" presName="node" presStyleLbl="node1" presStyleIdx="0" presStyleCnt="5" custScaleX="151395" custScaleY="61584">
        <dgm:presLayoutVars>
          <dgm:bulletEnabled val="1"/>
        </dgm:presLayoutVars>
      </dgm:prSet>
      <dgm:spPr/>
    </dgm:pt>
    <dgm:pt modelId="{B0A4E8C0-5EC8-C544-8C65-BB0F5220594D}" type="pres">
      <dgm:prSet presAssocID="{C202B00C-500F-9241-8994-C2B57FC753EF}" presName="sibTrans" presStyleLbl="sibTrans2D1" presStyleIdx="0" presStyleCnt="4"/>
      <dgm:spPr/>
    </dgm:pt>
    <dgm:pt modelId="{0BEEFC4F-B21E-5B42-8B40-93D12E9995BD}" type="pres">
      <dgm:prSet presAssocID="{C202B00C-500F-9241-8994-C2B57FC753EF}" presName="connectorText" presStyleLbl="sibTrans2D1" presStyleIdx="0" presStyleCnt="4"/>
      <dgm:spPr/>
    </dgm:pt>
    <dgm:pt modelId="{1B6C9438-B385-7E46-8A84-5636DFCDD6C8}" type="pres">
      <dgm:prSet presAssocID="{B5BD9C81-8FE1-9642-8BDC-371074E14970}" presName="node" presStyleLbl="node1" presStyleIdx="1" presStyleCnt="5" custScaleX="152512" custScaleY="44430">
        <dgm:presLayoutVars>
          <dgm:bulletEnabled val="1"/>
        </dgm:presLayoutVars>
      </dgm:prSet>
      <dgm:spPr/>
    </dgm:pt>
    <dgm:pt modelId="{62BCFBA7-B882-F94B-B06B-8AD70BE163E9}" type="pres">
      <dgm:prSet presAssocID="{FA15F79A-BD91-8840-9C20-A037E31F4A08}" presName="sibTrans" presStyleLbl="sibTrans2D1" presStyleIdx="1" presStyleCnt="4"/>
      <dgm:spPr/>
    </dgm:pt>
    <dgm:pt modelId="{C6EDA297-591B-BF40-AF4F-ECC619562768}" type="pres">
      <dgm:prSet presAssocID="{FA15F79A-BD91-8840-9C20-A037E31F4A08}" presName="connectorText" presStyleLbl="sibTrans2D1" presStyleIdx="1" presStyleCnt="4"/>
      <dgm:spPr/>
    </dgm:pt>
    <dgm:pt modelId="{7E83DFFB-C237-F441-BD0B-5B77F7FF33D1}" type="pres">
      <dgm:prSet presAssocID="{2A538125-DF79-1A48-841A-A9660E7A19FF}" presName="node" presStyleLbl="node1" presStyleIdx="2" presStyleCnt="5" custScaleX="151009" custScaleY="43220">
        <dgm:presLayoutVars>
          <dgm:bulletEnabled val="1"/>
        </dgm:presLayoutVars>
      </dgm:prSet>
      <dgm:spPr/>
    </dgm:pt>
    <dgm:pt modelId="{8625D604-8D88-5042-B5AE-30B3286496F1}" type="pres">
      <dgm:prSet presAssocID="{61B59C7B-AC27-9942-8D3C-C8EAF53B61B1}" presName="sibTrans" presStyleLbl="sibTrans2D1" presStyleIdx="2" presStyleCnt="4"/>
      <dgm:spPr/>
    </dgm:pt>
    <dgm:pt modelId="{F6D576E5-CB81-0B43-A7D2-21C71ECDDA84}" type="pres">
      <dgm:prSet presAssocID="{61B59C7B-AC27-9942-8D3C-C8EAF53B61B1}" presName="connectorText" presStyleLbl="sibTrans2D1" presStyleIdx="2" presStyleCnt="4"/>
      <dgm:spPr/>
    </dgm:pt>
    <dgm:pt modelId="{3EC9AE3A-913D-7F40-8CA0-A2CAD982075D}" type="pres">
      <dgm:prSet presAssocID="{5DEAB1E2-5574-D44F-A807-7AB253D0C418}" presName="node" presStyleLbl="node1" presStyleIdx="3" presStyleCnt="5" custScaleX="150940" custScaleY="39323">
        <dgm:presLayoutVars>
          <dgm:bulletEnabled val="1"/>
        </dgm:presLayoutVars>
      </dgm:prSet>
      <dgm:spPr/>
    </dgm:pt>
    <dgm:pt modelId="{A5CC56D1-DAF7-9044-94BE-606F8B13E598}" type="pres">
      <dgm:prSet presAssocID="{9C774601-0B85-9841-BD56-3C3A52FE0292}" presName="sibTrans" presStyleLbl="sibTrans2D1" presStyleIdx="3" presStyleCnt="4"/>
      <dgm:spPr/>
    </dgm:pt>
    <dgm:pt modelId="{BA01E5CC-2E7E-9949-9E76-C441D7370A2B}" type="pres">
      <dgm:prSet presAssocID="{9C774601-0B85-9841-BD56-3C3A52FE0292}" presName="connectorText" presStyleLbl="sibTrans2D1" presStyleIdx="3" presStyleCnt="4"/>
      <dgm:spPr/>
    </dgm:pt>
    <dgm:pt modelId="{F96C3582-CC0D-3648-8F9D-C3D4CB37FA34}" type="pres">
      <dgm:prSet presAssocID="{EF5CBA03-C356-744D-BD82-6437134B2F07}" presName="node" presStyleLbl="node1" presStyleIdx="4" presStyleCnt="5" custScaleX="150940" custScaleY="40552">
        <dgm:presLayoutVars>
          <dgm:bulletEnabled val="1"/>
        </dgm:presLayoutVars>
      </dgm:prSet>
      <dgm:spPr/>
    </dgm:pt>
  </dgm:ptLst>
  <dgm:cxnLst>
    <dgm:cxn modelId="{92A38802-B3B6-BA44-8C4D-BCABEFB1CEBD}" type="presOf" srcId="{C202B00C-500F-9241-8994-C2B57FC753EF}" destId="{0BEEFC4F-B21E-5B42-8B40-93D12E9995BD}" srcOrd="1" destOrd="0" presId="urn:microsoft.com/office/officeart/2005/8/layout/process2"/>
    <dgm:cxn modelId="{0A28530C-6A05-D540-A5BA-80CFF543F70E}" type="presOf" srcId="{61B59C7B-AC27-9942-8D3C-C8EAF53B61B1}" destId="{F6D576E5-CB81-0B43-A7D2-21C71ECDDA84}" srcOrd="1" destOrd="0" presId="urn:microsoft.com/office/officeart/2005/8/layout/process2"/>
    <dgm:cxn modelId="{3C737F0F-4A22-694E-AFD2-2A9AF6C1FDCE}" srcId="{032C4CE8-D083-ED49-BC94-AFD5E1FC464C}" destId="{EF5CBA03-C356-744D-BD82-6437134B2F07}" srcOrd="4" destOrd="0" parTransId="{98B6E2C5-5E76-E943-BD87-7D71CB47B66F}" sibTransId="{4A77F4B9-B891-584A-9795-2A886A40ED52}"/>
    <dgm:cxn modelId="{932FC418-1EE5-D24B-B8A3-C71C1D29EB46}" type="presOf" srcId="{2A538125-DF79-1A48-841A-A9660E7A19FF}" destId="{7E83DFFB-C237-F441-BD0B-5B77F7FF33D1}" srcOrd="0" destOrd="0" presId="urn:microsoft.com/office/officeart/2005/8/layout/process2"/>
    <dgm:cxn modelId="{7ADDE81C-8179-5346-AFFC-44D75300AA62}" type="presOf" srcId="{032C4CE8-D083-ED49-BC94-AFD5E1FC464C}" destId="{28037DE5-4635-D644-AA58-E124C35A5A8E}" srcOrd="0" destOrd="0" presId="urn:microsoft.com/office/officeart/2005/8/layout/process2"/>
    <dgm:cxn modelId="{69D57A1E-5D3F-FB48-B15D-7578AD85CD99}" type="presOf" srcId="{9C774601-0B85-9841-BD56-3C3A52FE0292}" destId="{BA01E5CC-2E7E-9949-9E76-C441D7370A2B}" srcOrd="1" destOrd="0" presId="urn:microsoft.com/office/officeart/2005/8/layout/process2"/>
    <dgm:cxn modelId="{E67A3B27-69D3-2544-90A2-113A80168958}" type="presOf" srcId="{FA15F79A-BD91-8840-9C20-A037E31F4A08}" destId="{62BCFBA7-B882-F94B-B06B-8AD70BE163E9}" srcOrd="0" destOrd="0" presId="urn:microsoft.com/office/officeart/2005/8/layout/process2"/>
    <dgm:cxn modelId="{70571728-B9D7-9843-8016-151EECD57AC3}" srcId="{032C4CE8-D083-ED49-BC94-AFD5E1FC464C}" destId="{2A538125-DF79-1A48-841A-A9660E7A19FF}" srcOrd="2" destOrd="0" parTransId="{3B3D4B02-E500-8E4F-997A-4AACA640D7CE}" sibTransId="{61B59C7B-AC27-9942-8D3C-C8EAF53B61B1}"/>
    <dgm:cxn modelId="{4E58D530-1B34-D34E-B37B-3C42BFD37BFE}" type="presOf" srcId="{9C774601-0B85-9841-BD56-3C3A52FE0292}" destId="{A5CC56D1-DAF7-9044-94BE-606F8B13E598}" srcOrd="0" destOrd="0" presId="urn:microsoft.com/office/officeart/2005/8/layout/process2"/>
    <dgm:cxn modelId="{E99FF93F-3B00-5C4B-A4A9-543D64C582E3}" type="presOf" srcId="{5DEAB1E2-5574-D44F-A807-7AB253D0C418}" destId="{3EC9AE3A-913D-7F40-8CA0-A2CAD982075D}" srcOrd="0" destOrd="0" presId="urn:microsoft.com/office/officeart/2005/8/layout/process2"/>
    <dgm:cxn modelId="{752BF960-A13D-E041-9459-BE1359C29C87}" srcId="{032C4CE8-D083-ED49-BC94-AFD5E1FC464C}" destId="{5DEAB1E2-5574-D44F-A807-7AB253D0C418}" srcOrd="3" destOrd="0" parTransId="{00CAD527-9D7E-8D4E-9E87-4FFA93712AB7}" sibTransId="{9C774601-0B85-9841-BD56-3C3A52FE0292}"/>
    <dgm:cxn modelId="{39017087-E6BA-1043-96ED-927A44567903}" srcId="{032C4CE8-D083-ED49-BC94-AFD5E1FC464C}" destId="{B5BD9C81-8FE1-9642-8BDC-371074E14970}" srcOrd="1" destOrd="0" parTransId="{21C05149-0435-684C-8358-43AF8DBCBCB1}" sibTransId="{FA15F79A-BD91-8840-9C20-A037E31F4A08}"/>
    <dgm:cxn modelId="{F06ADA8C-B39A-8B4E-810B-9239BAD818CC}" srcId="{032C4CE8-D083-ED49-BC94-AFD5E1FC464C}" destId="{EE2FCB05-9609-224A-A7D0-D0775F880B11}" srcOrd="0" destOrd="0" parTransId="{A74513C9-1DCF-794B-BAFD-089EC5549198}" sibTransId="{C202B00C-500F-9241-8994-C2B57FC753EF}"/>
    <dgm:cxn modelId="{547EBE90-A182-DE48-88FE-2FD1E0582E32}" type="presOf" srcId="{B5BD9C81-8FE1-9642-8BDC-371074E14970}" destId="{1B6C9438-B385-7E46-8A84-5636DFCDD6C8}" srcOrd="0" destOrd="0" presId="urn:microsoft.com/office/officeart/2005/8/layout/process2"/>
    <dgm:cxn modelId="{880292BB-973D-584D-9F45-D1D51B550152}" type="presOf" srcId="{FA15F79A-BD91-8840-9C20-A037E31F4A08}" destId="{C6EDA297-591B-BF40-AF4F-ECC619562768}" srcOrd="1" destOrd="0" presId="urn:microsoft.com/office/officeart/2005/8/layout/process2"/>
    <dgm:cxn modelId="{682A86DB-29F6-4D40-896A-0AD0AF3CE7F7}" type="presOf" srcId="{EE2FCB05-9609-224A-A7D0-D0775F880B11}" destId="{A3D6CEDE-B262-454E-B0FE-9D296E33FC3F}" srcOrd="0" destOrd="0" presId="urn:microsoft.com/office/officeart/2005/8/layout/process2"/>
    <dgm:cxn modelId="{0BA8FCDD-B502-9847-A1F8-C92B14FCE76E}" type="presOf" srcId="{EF5CBA03-C356-744D-BD82-6437134B2F07}" destId="{F96C3582-CC0D-3648-8F9D-C3D4CB37FA34}" srcOrd="0" destOrd="0" presId="urn:microsoft.com/office/officeart/2005/8/layout/process2"/>
    <dgm:cxn modelId="{D2E869E1-CB23-7D48-B657-71478DD0C44C}" type="presOf" srcId="{61B59C7B-AC27-9942-8D3C-C8EAF53B61B1}" destId="{8625D604-8D88-5042-B5AE-30B3286496F1}" srcOrd="0" destOrd="0" presId="urn:microsoft.com/office/officeart/2005/8/layout/process2"/>
    <dgm:cxn modelId="{30EF65EE-7FB3-AA49-8E37-B4CC7D5D7B06}" type="presOf" srcId="{C202B00C-500F-9241-8994-C2B57FC753EF}" destId="{B0A4E8C0-5EC8-C544-8C65-BB0F5220594D}" srcOrd="0" destOrd="0" presId="urn:microsoft.com/office/officeart/2005/8/layout/process2"/>
    <dgm:cxn modelId="{0706999B-0F37-8C49-8758-65A48F0AFF39}" type="presParOf" srcId="{28037DE5-4635-D644-AA58-E124C35A5A8E}" destId="{A3D6CEDE-B262-454E-B0FE-9D296E33FC3F}" srcOrd="0" destOrd="0" presId="urn:microsoft.com/office/officeart/2005/8/layout/process2"/>
    <dgm:cxn modelId="{7B990F11-7B14-5F44-A45A-7491DB0BD15E}" type="presParOf" srcId="{28037DE5-4635-D644-AA58-E124C35A5A8E}" destId="{B0A4E8C0-5EC8-C544-8C65-BB0F5220594D}" srcOrd="1" destOrd="0" presId="urn:microsoft.com/office/officeart/2005/8/layout/process2"/>
    <dgm:cxn modelId="{6BCB1537-D693-5044-8A1D-16902AC47E86}" type="presParOf" srcId="{B0A4E8C0-5EC8-C544-8C65-BB0F5220594D}" destId="{0BEEFC4F-B21E-5B42-8B40-93D12E9995BD}" srcOrd="0" destOrd="0" presId="urn:microsoft.com/office/officeart/2005/8/layout/process2"/>
    <dgm:cxn modelId="{4EB9C743-0FAC-164D-A73C-70B261D2E0F0}" type="presParOf" srcId="{28037DE5-4635-D644-AA58-E124C35A5A8E}" destId="{1B6C9438-B385-7E46-8A84-5636DFCDD6C8}" srcOrd="2" destOrd="0" presId="urn:microsoft.com/office/officeart/2005/8/layout/process2"/>
    <dgm:cxn modelId="{94011F35-D537-D04B-9143-B5A287C9E960}" type="presParOf" srcId="{28037DE5-4635-D644-AA58-E124C35A5A8E}" destId="{62BCFBA7-B882-F94B-B06B-8AD70BE163E9}" srcOrd="3" destOrd="0" presId="urn:microsoft.com/office/officeart/2005/8/layout/process2"/>
    <dgm:cxn modelId="{2BF9D009-DB8C-A14E-A198-87229A59C546}" type="presParOf" srcId="{62BCFBA7-B882-F94B-B06B-8AD70BE163E9}" destId="{C6EDA297-591B-BF40-AF4F-ECC619562768}" srcOrd="0" destOrd="0" presId="urn:microsoft.com/office/officeart/2005/8/layout/process2"/>
    <dgm:cxn modelId="{62BB2403-7F28-3C4E-9149-DAF03C0B4EDD}" type="presParOf" srcId="{28037DE5-4635-D644-AA58-E124C35A5A8E}" destId="{7E83DFFB-C237-F441-BD0B-5B77F7FF33D1}" srcOrd="4" destOrd="0" presId="urn:microsoft.com/office/officeart/2005/8/layout/process2"/>
    <dgm:cxn modelId="{99BF5D4B-62D3-3045-A95B-C9A19C19DEF7}" type="presParOf" srcId="{28037DE5-4635-D644-AA58-E124C35A5A8E}" destId="{8625D604-8D88-5042-B5AE-30B3286496F1}" srcOrd="5" destOrd="0" presId="urn:microsoft.com/office/officeart/2005/8/layout/process2"/>
    <dgm:cxn modelId="{33BD0911-4A6B-3443-B9ED-9491170E459B}" type="presParOf" srcId="{8625D604-8D88-5042-B5AE-30B3286496F1}" destId="{F6D576E5-CB81-0B43-A7D2-21C71ECDDA84}" srcOrd="0" destOrd="0" presId="urn:microsoft.com/office/officeart/2005/8/layout/process2"/>
    <dgm:cxn modelId="{B738D616-BAED-E04E-B68C-9E727C08E827}" type="presParOf" srcId="{28037DE5-4635-D644-AA58-E124C35A5A8E}" destId="{3EC9AE3A-913D-7F40-8CA0-A2CAD982075D}" srcOrd="6" destOrd="0" presId="urn:microsoft.com/office/officeart/2005/8/layout/process2"/>
    <dgm:cxn modelId="{D667FE3C-4015-7E47-BD2C-934487DC1AA6}" type="presParOf" srcId="{28037DE5-4635-D644-AA58-E124C35A5A8E}" destId="{A5CC56D1-DAF7-9044-94BE-606F8B13E598}" srcOrd="7" destOrd="0" presId="urn:microsoft.com/office/officeart/2005/8/layout/process2"/>
    <dgm:cxn modelId="{67AA6977-1C43-E64E-AE46-6C089DEB2B1A}" type="presParOf" srcId="{A5CC56D1-DAF7-9044-94BE-606F8B13E598}" destId="{BA01E5CC-2E7E-9949-9E76-C441D7370A2B}" srcOrd="0" destOrd="0" presId="urn:microsoft.com/office/officeart/2005/8/layout/process2"/>
    <dgm:cxn modelId="{8920D3CD-F854-D741-9AFA-F55DF6172534}" type="presParOf" srcId="{28037DE5-4635-D644-AA58-E124C35A5A8E}" destId="{F96C3582-CC0D-3648-8F9D-C3D4CB37FA34}" srcOrd="8"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F127F1-9376-0D4E-BECC-713ADAA33DAA}" type="doc">
      <dgm:prSet loTypeId="urn:microsoft.com/office/officeart/2005/8/layout/hChevron3" loCatId="" qsTypeId="urn:microsoft.com/office/officeart/2005/8/quickstyle/simple1" qsCatId="simple" csTypeId="urn:microsoft.com/office/officeart/2005/8/colors/accent1_2" csCatId="accent1" phldr="1"/>
      <dgm:spPr/>
    </dgm:pt>
    <dgm:pt modelId="{F73F0D5B-B043-3649-861C-A40901C71E53}">
      <dgm:prSet phldrT="[Text]"/>
      <dgm:spPr/>
      <dgm:t>
        <a:bodyPr/>
        <a:lstStyle/>
        <a:p>
          <a:r>
            <a:rPr lang="en-US" dirty="0"/>
            <a:t>Calculate the number of launches on each site</a:t>
          </a:r>
        </a:p>
      </dgm:t>
    </dgm:pt>
    <dgm:pt modelId="{07E28DDC-0464-734A-9415-1B228701E7F5}" type="parTrans" cxnId="{88E2E5B2-E7D5-C543-B28A-B7797037FD20}">
      <dgm:prSet/>
      <dgm:spPr/>
      <dgm:t>
        <a:bodyPr/>
        <a:lstStyle/>
        <a:p>
          <a:endParaRPr lang="en-US"/>
        </a:p>
      </dgm:t>
    </dgm:pt>
    <dgm:pt modelId="{4CAB9F1F-729F-0D4A-B74E-F9154E819955}" type="sibTrans" cxnId="{88E2E5B2-E7D5-C543-B28A-B7797037FD20}">
      <dgm:prSet/>
      <dgm:spPr/>
      <dgm:t>
        <a:bodyPr/>
        <a:lstStyle/>
        <a:p>
          <a:endParaRPr lang="en-US"/>
        </a:p>
      </dgm:t>
    </dgm:pt>
    <dgm:pt modelId="{EAF7FDAD-3EC9-F544-8163-17A54EA89E6B}">
      <dgm:prSet phldrT="[Text]"/>
      <dgm:spPr/>
      <dgm:t>
        <a:bodyPr/>
        <a:lstStyle/>
        <a:p>
          <a:r>
            <a:rPr lang="en-US" dirty="0"/>
            <a:t>Calculate the number and occurrence of each orbit</a:t>
          </a:r>
        </a:p>
      </dgm:t>
    </dgm:pt>
    <dgm:pt modelId="{22043F51-D106-5D4D-BD6E-E3080AA0F44D}" type="parTrans" cxnId="{7E7139CF-1E3F-6942-BFFC-341A1B69CDA7}">
      <dgm:prSet/>
      <dgm:spPr/>
      <dgm:t>
        <a:bodyPr/>
        <a:lstStyle/>
        <a:p>
          <a:endParaRPr lang="en-US"/>
        </a:p>
      </dgm:t>
    </dgm:pt>
    <dgm:pt modelId="{3631989B-5B70-4941-A75F-A3F6DD165400}" type="sibTrans" cxnId="{7E7139CF-1E3F-6942-BFFC-341A1B69CDA7}">
      <dgm:prSet/>
      <dgm:spPr/>
      <dgm:t>
        <a:bodyPr/>
        <a:lstStyle/>
        <a:p>
          <a:endParaRPr lang="en-US"/>
        </a:p>
      </dgm:t>
    </dgm:pt>
    <dgm:pt modelId="{357F7162-BFC6-F84D-B71D-A5211AF561AF}">
      <dgm:prSet phldrT="[Text]"/>
      <dgm:spPr/>
      <dgm:t>
        <a:bodyPr/>
        <a:lstStyle/>
        <a:p>
          <a:r>
            <a:rPr lang="en-US" dirty="0"/>
            <a:t>Create a landing outcome label from the Outcome column</a:t>
          </a:r>
        </a:p>
      </dgm:t>
    </dgm:pt>
    <dgm:pt modelId="{E5A99831-2E69-7E4E-AD2F-00BA166B411D}" type="parTrans" cxnId="{B2390718-DBE0-8D4D-A296-3C104875363D}">
      <dgm:prSet/>
      <dgm:spPr/>
      <dgm:t>
        <a:bodyPr/>
        <a:lstStyle/>
        <a:p>
          <a:endParaRPr lang="en-US"/>
        </a:p>
      </dgm:t>
    </dgm:pt>
    <dgm:pt modelId="{5947593D-865E-944C-A0AB-E64FC1B47565}" type="sibTrans" cxnId="{B2390718-DBE0-8D4D-A296-3C104875363D}">
      <dgm:prSet/>
      <dgm:spPr/>
      <dgm:t>
        <a:bodyPr/>
        <a:lstStyle/>
        <a:p>
          <a:endParaRPr lang="en-US"/>
        </a:p>
      </dgm:t>
    </dgm:pt>
    <dgm:pt modelId="{2164E96F-10F9-0448-B3D4-D00D23023E22}">
      <dgm:prSet/>
      <dgm:spPr/>
      <dgm:t>
        <a:bodyPr/>
        <a:lstStyle/>
        <a:p>
          <a:r>
            <a:rPr lang="en-US" b="0" i="0" dirty="0"/>
            <a:t>Calculate the number and occurrence of mission outcome of the orbits</a:t>
          </a:r>
        </a:p>
      </dgm:t>
    </dgm:pt>
    <dgm:pt modelId="{3DDAF7FB-3237-734F-B24B-7A44E2BD40C0}" type="parTrans" cxnId="{D032C4B8-244B-EE4D-A776-111B28D60BD9}">
      <dgm:prSet/>
      <dgm:spPr/>
      <dgm:t>
        <a:bodyPr/>
        <a:lstStyle/>
        <a:p>
          <a:endParaRPr lang="en-US"/>
        </a:p>
      </dgm:t>
    </dgm:pt>
    <dgm:pt modelId="{2F008290-8D9C-A94B-B4B7-3165CC526741}" type="sibTrans" cxnId="{D032C4B8-244B-EE4D-A776-111B28D60BD9}">
      <dgm:prSet/>
      <dgm:spPr/>
      <dgm:t>
        <a:bodyPr/>
        <a:lstStyle/>
        <a:p>
          <a:endParaRPr lang="en-US"/>
        </a:p>
      </dgm:t>
    </dgm:pt>
    <dgm:pt modelId="{DC186EAA-42A9-DF4E-864F-2FC5F7C6DE00}">
      <dgm:prSet/>
      <dgm:spPr/>
      <dgm:t>
        <a:bodyPr/>
        <a:lstStyle/>
        <a:p>
          <a:r>
            <a:rPr lang="en-US" b="0" i="0" dirty="0"/>
            <a:t>Save the data frame to a CSV file for future use.</a:t>
          </a:r>
        </a:p>
      </dgm:t>
    </dgm:pt>
    <dgm:pt modelId="{1F4DAC09-77BA-534F-8452-64FCD0C1A236}" type="parTrans" cxnId="{0463F67B-69D6-0B4A-9D40-D8C4B23310E3}">
      <dgm:prSet/>
      <dgm:spPr/>
      <dgm:t>
        <a:bodyPr/>
        <a:lstStyle/>
        <a:p>
          <a:endParaRPr lang="en-US"/>
        </a:p>
      </dgm:t>
    </dgm:pt>
    <dgm:pt modelId="{E132D049-C62A-3749-ACF7-322D353133E1}" type="sibTrans" cxnId="{0463F67B-69D6-0B4A-9D40-D8C4B23310E3}">
      <dgm:prSet/>
      <dgm:spPr/>
      <dgm:t>
        <a:bodyPr/>
        <a:lstStyle/>
        <a:p>
          <a:endParaRPr lang="en-US"/>
        </a:p>
      </dgm:t>
    </dgm:pt>
    <dgm:pt modelId="{B501FA0D-2D23-B94A-B1C6-D5B1092747D0}" type="pres">
      <dgm:prSet presAssocID="{2BF127F1-9376-0D4E-BECC-713ADAA33DAA}" presName="Name0" presStyleCnt="0">
        <dgm:presLayoutVars>
          <dgm:dir/>
          <dgm:resizeHandles val="exact"/>
        </dgm:presLayoutVars>
      </dgm:prSet>
      <dgm:spPr/>
    </dgm:pt>
    <dgm:pt modelId="{3EFC82A4-E707-BD42-827E-5C79EC31A56E}" type="pres">
      <dgm:prSet presAssocID="{F73F0D5B-B043-3649-861C-A40901C71E53}" presName="parTxOnly" presStyleLbl="node1" presStyleIdx="0" presStyleCnt="5">
        <dgm:presLayoutVars>
          <dgm:bulletEnabled val="1"/>
        </dgm:presLayoutVars>
      </dgm:prSet>
      <dgm:spPr/>
    </dgm:pt>
    <dgm:pt modelId="{B85EF6A0-B5A8-A54E-A15F-9D5DC2520A3C}" type="pres">
      <dgm:prSet presAssocID="{4CAB9F1F-729F-0D4A-B74E-F9154E819955}" presName="parSpace" presStyleCnt="0"/>
      <dgm:spPr/>
    </dgm:pt>
    <dgm:pt modelId="{48709E61-4021-C347-9D3B-9AC4732A0F55}" type="pres">
      <dgm:prSet presAssocID="{EAF7FDAD-3EC9-F544-8163-17A54EA89E6B}" presName="parTxOnly" presStyleLbl="node1" presStyleIdx="1" presStyleCnt="5">
        <dgm:presLayoutVars>
          <dgm:bulletEnabled val="1"/>
        </dgm:presLayoutVars>
      </dgm:prSet>
      <dgm:spPr/>
    </dgm:pt>
    <dgm:pt modelId="{E0FA17DD-65D1-2F4A-9C72-314680ED8C6F}" type="pres">
      <dgm:prSet presAssocID="{3631989B-5B70-4941-A75F-A3F6DD165400}" presName="parSpace" presStyleCnt="0"/>
      <dgm:spPr/>
    </dgm:pt>
    <dgm:pt modelId="{60CD02D2-2354-7B44-9210-CD93650BDD46}" type="pres">
      <dgm:prSet presAssocID="{2164E96F-10F9-0448-B3D4-D00D23023E22}" presName="parTxOnly" presStyleLbl="node1" presStyleIdx="2" presStyleCnt="5" custLinFactNeighborY="0">
        <dgm:presLayoutVars>
          <dgm:bulletEnabled val="1"/>
        </dgm:presLayoutVars>
      </dgm:prSet>
      <dgm:spPr/>
    </dgm:pt>
    <dgm:pt modelId="{5FED2A00-0CF4-E346-AD96-F910826FD355}" type="pres">
      <dgm:prSet presAssocID="{2F008290-8D9C-A94B-B4B7-3165CC526741}" presName="parSpace" presStyleCnt="0"/>
      <dgm:spPr/>
    </dgm:pt>
    <dgm:pt modelId="{D4C91F71-F903-F441-9325-5C3A39DC9928}" type="pres">
      <dgm:prSet presAssocID="{357F7162-BFC6-F84D-B71D-A5211AF561AF}" presName="parTxOnly" presStyleLbl="node1" presStyleIdx="3" presStyleCnt="5">
        <dgm:presLayoutVars>
          <dgm:bulletEnabled val="1"/>
        </dgm:presLayoutVars>
      </dgm:prSet>
      <dgm:spPr/>
    </dgm:pt>
    <dgm:pt modelId="{AD15B7D1-FA62-EA4F-B12A-F8BA984C96C9}" type="pres">
      <dgm:prSet presAssocID="{5947593D-865E-944C-A0AB-E64FC1B47565}" presName="parSpace" presStyleCnt="0"/>
      <dgm:spPr/>
    </dgm:pt>
    <dgm:pt modelId="{3D1E7784-5A76-DC49-8EF4-6830FDD161D1}" type="pres">
      <dgm:prSet presAssocID="{DC186EAA-42A9-DF4E-864F-2FC5F7C6DE00}" presName="parTxOnly" presStyleLbl="node1" presStyleIdx="4" presStyleCnt="5">
        <dgm:presLayoutVars>
          <dgm:bulletEnabled val="1"/>
        </dgm:presLayoutVars>
      </dgm:prSet>
      <dgm:spPr/>
    </dgm:pt>
  </dgm:ptLst>
  <dgm:cxnLst>
    <dgm:cxn modelId="{B2390718-DBE0-8D4D-A296-3C104875363D}" srcId="{2BF127F1-9376-0D4E-BECC-713ADAA33DAA}" destId="{357F7162-BFC6-F84D-B71D-A5211AF561AF}" srcOrd="3" destOrd="0" parTransId="{E5A99831-2E69-7E4E-AD2F-00BA166B411D}" sibTransId="{5947593D-865E-944C-A0AB-E64FC1B47565}"/>
    <dgm:cxn modelId="{AA0CCB26-C61B-DE42-B1EB-056E1ECB9D65}" type="presOf" srcId="{2BF127F1-9376-0D4E-BECC-713ADAA33DAA}" destId="{B501FA0D-2D23-B94A-B1C6-D5B1092747D0}" srcOrd="0" destOrd="0" presId="urn:microsoft.com/office/officeart/2005/8/layout/hChevron3"/>
    <dgm:cxn modelId="{A96C335B-AB5C-064F-9107-98BA42283568}" type="presOf" srcId="{2164E96F-10F9-0448-B3D4-D00D23023E22}" destId="{60CD02D2-2354-7B44-9210-CD93650BDD46}" srcOrd="0" destOrd="0" presId="urn:microsoft.com/office/officeart/2005/8/layout/hChevron3"/>
    <dgm:cxn modelId="{E130F26C-4490-A344-A197-DCD34EFF43B1}" type="presOf" srcId="{EAF7FDAD-3EC9-F544-8163-17A54EA89E6B}" destId="{48709E61-4021-C347-9D3B-9AC4732A0F55}" srcOrd="0" destOrd="0" presId="urn:microsoft.com/office/officeart/2005/8/layout/hChevron3"/>
    <dgm:cxn modelId="{0463F67B-69D6-0B4A-9D40-D8C4B23310E3}" srcId="{2BF127F1-9376-0D4E-BECC-713ADAA33DAA}" destId="{DC186EAA-42A9-DF4E-864F-2FC5F7C6DE00}" srcOrd="4" destOrd="0" parTransId="{1F4DAC09-77BA-534F-8452-64FCD0C1A236}" sibTransId="{E132D049-C62A-3749-ACF7-322D353133E1}"/>
    <dgm:cxn modelId="{198DCF96-13DF-9948-AF67-12C9B7822DF6}" type="presOf" srcId="{F73F0D5B-B043-3649-861C-A40901C71E53}" destId="{3EFC82A4-E707-BD42-827E-5C79EC31A56E}" srcOrd="0" destOrd="0" presId="urn:microsoft.com/office/officeart/2005/8/layout/hChevron3"/>
    <dgm:cxn modelId="{88E2E5B2-E7D5-C543-B28A-B7797037FD20}" srcId="{2BF127F1-9376-0D4E-BECC-713ADAA33DAA}" destId="{F73F0D5B-B043-3649-861C-A40901C71E53}" srcOrd="0" destOrd="0" parTransId="{07E28DDC-0464-734A-9415-1B228701E7F5}" sibTransId="{4CAB9F1F-729F-0D4A-B74E-F9154E819955}"/>
    <dgm:cxn modelId="{D032C4B8-244B-EE4D-A776-111B28D60BD9}" srcId="{2BF127F1-9376-0D4E-BECC-713ADAA33DAA}" destId="{2164E96F-10F9-0448-B3D4-D00D23023E22}" srcOrd="2" destOrd="0" parTransId="{3DDAF7FB-3237-734F-B24B-7A44E2BD40C0}" sibTransId="{2F008290-8D9C-A94B-B4B7-3165CC526741}"/>
    <dgm:cxn modelId="{29738EBA-10B2-9744-AF4D-21DD390234D5}" type="presOf" srcId="{357F7162-BFC6-F84D-B71D-A5211AF561AF}" destId="{D4C91F71-F903-F441-9325-5C3A39DC9928}" srcOrd="0" destOrd="0" presId="urn:microsoft.com/office/officeart/2005/8/layout/hChevron3"/>
    <dgm:cxn modelId="{5A811DBF-58E9-944B-8DCA-C0680E3D084C}" type="presOf" srcId="{DC186EAA-42A9-DF4E-864F-2FC5F7C6DE00}" destId="{3D1E7784-5A76-DC49-8EF4-6830FDD161D1}" srcOrd="0" destOrd="0" presId="urn:microsoft.com/office/officeart/2005/8/layout/hChevron3"/>
    <dgm:cxn modelId="{7E7139CF-1E3F-6942-BFFC-341A1B69CDA7}" srcId="{2BF127F1-9376-0D4E-BECC-713ADAA33DAA}" destId="{EAF7FDAD-3EC9-F544-8163-17A54EA89E6B}" srcOrd="1" destOrd="0" parTransId="{22043F51-D106-5D4D-BD6E-E3080AA0F44D}" sibTransId="{3631989B-5B70-4941-A75F-A3F6DD165400}"/>
    <dgm:cxn modelId="{FC6949B8-C675-8A4A-8A21-611522821ED7}" type="presParOf" srcId="{B501FA0D-2D23-B94A-B1C6-D5B1092747D0}" destId="{3EFC82A4-E707-BD42-827E-5C79EC31A56E}" srcOrd="0" destOrd="0" presId="urn:microsoft.com/office/officeart/2005/8/layout/hChevron3"/>
    <dgm:cxn modelId="{ECE4E3A4-0133-7C41-9AAA-A2717D36DDF6}" type="presParOf" srcId="{B501FA0D-2D23-B94A-B1C6-D5B1092747D0}" destId="{B85EF6A0-B5A8-A54E-A15F-9D5DC2520A3C}" srcOrd="1" destOrd="0" presId="urn:microsoft.com/office/officeart/2005/8/layout/hChevron3"/>
    <dgm:cxn modelId="{699C2EFB-172B-864E-89CF-38882F642347}" type="presParOf" srcId="{B501FA0D-2D23-B94A-B1C6-D5B1092747D0}" destId="{48709E61-4021-C347-9D3B-9AC4732A0F55}" srcOrd="2" destOrd="0" presId="urn:microsoft.com/office/officeart/2005/8/layout/hChevron3"/>
    <dgm:cxn modelId="{3556098C-6E75-F64D-A0D0-5687D01DECE8}" type="presParOf" srcId="{B501FA0D-2D23-B94A-B1C6-D5B1092747D0}" destId="{E0FA17DD-65D1-2F4A-9C72-314680ED8C6F}" srcOrd="3" destOrd="0" presId="urn:microsoft.com/office/officeart/2005/8/layout/hChevron3"/>
    <dgm:cxn modelId="{9127C2ED-B935-A04A-A639-7F645780D5FA}" type="presParOf" srcId="{B501FA0D-2D23-B94A-B1C6-D5B1092747D0}" destId="{60CD02D2-2354-7B44-9210-CD93650BDD46}" srcOrd="4" destOrd="0" presId="urn:microsoft.com/office/officeart/2005/8/layout/hChevron3"/>
    <dgm:cxn modelId="{8CFF73A9-CD1B-E849-9BE1-6EDFE153A27B}" type="presParOf" srcId="{B501FA0D-2D23-B94A-B1C6-D5B1092747D0}" destId="{5FED2A00-0CF4-E346-AD96-F910826FD355}" srcOrd="5" destOrd="0" presId="urn:microsoft.com/office/officeart/2005/8/layout/hChevron3"/>
    <dgm:cxn modelId="{520F7B39-1C91-1E4E-A30D-0FF4AAB49AA3}" type="presParOf" srcId="{B501FA0D-2D23-B94A-B1C6-D5B1092747D0}" destId="{D4C91F71-F903-F441-9325-5C3A39DC9928}" srcOrd="6" destOrd="0" presId="urn:microsoft.com/office/officeart/2005/8/layout/hChevron3"/>
    <dgm:cxn modelId="{D5E36890-134E-2140-85B2-ADF5E79E7120}" type="presParOf" srcId="{B501FA0D-2D23-B94A-B1C6-D5B1092747D0}" destId="{AD15B7D1-FA62-EA4F-B12A-F8BA984C96C9}" srcOrd="7" destOrd="0" presId="urn:microsoft.com/office/officeart/2005/8/layout/hChevron3"/>
    <dgm:cxn modelId="{5ED80EBD-CDA1-5D4D-B228-31B623A86EF6}" type="presParOf" srcId="{B501FA0D-2D23-B94A-B1C6-D5B1092747D0}" destId="{3D1E7784-5A76-DC49-8EF4-6830FDD161D1}"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CEFF29-3A74-F24A-AB0E-AA538A118753}" type="doc">
      <dgm:prSet loTypeId="urn:microsoft.com/office/officeart/2005/8/layout/process1" loCatId="" qsTypeId="urn:microsoft.com/office/officeart/2005/8/quickstyle/simple1" qsCatId="simple" csTypeId="urn:microsoft.com/office/officeart/2005/8/colors/accent1_2" csCatId="accent1" phldr="1"/>
      <dgm:spPr/>
    </dgm:pt>
    <dgm:pt modelId="{B1D00C4A-F5E3-AC4E-BD41-E502BAC82663}">
      <dgm:prSet phldrT="[Text]"/>
      <dgm:spPr/>
      <dgm:t>
        <a:bodyPr/>
        <a:lstStyle/>
        <a:p>
          <a:r>
            <a:rPr lang="en-US" dirty="0"/>
            <a:t>Data Preprocessing</a:t>
          </a:r>
        </a:p>
      </dgm:t>
    </dgm:pt>
    <dgm:pt modelId="{437D9CF2-C339-D240-9B38-CAAF2F3AD8B2}" type="parTrans" cxnId="{4F4FA919-24A4-3E4E-AE7B-D4F879637D8A}">
      <dgm:prSet/>
      <dgm:spPr/>
      <dgm:t>
        <a:bodyPr/>
        <a:lstStyle/>
        <a:p>
          <a:endParaRPr lang="en-US"/>
        </a:p>
      </dgm:t>
    </dgm:pt>
    <dgm:pt modelId="{FB0C9AD4-1ADD-C440-A2A2-A9CCAFB4F100}" type="sibTrans" cxnId="{4F4FA919-24A4-3E4E-AE7B-D4F879637D8A}">
      <dgm:prSet/>
      <dgm:spPr/>
      <dgm:t>
        <a:bodyPr/>
        <a:lstStyle/>
        <a:p>
          <a:endParaRPr lang="en-US"/>
        </a:p>
      </dgm:t>
    </dgm:pt>
    <dgm:pt modelId="{089DAD6F-2DF8-8C4E-BBCE-19BAC28B6340}">
      <dgm:prSet phldrT="[Text]"/>
      <dgm:spPr/>
      <dgm:t>
        <a:bodyPr/>
        <a:lstStyle/>
        <a:p>
          <a:r>
            <a:rPr lang="en-US" dirty="0"/>
            <a:t>Train-Test Split</a:t>
          </a:r>
        </a:p>
      </dgm:t>
    </dgm:pt>
    <dgm:pt modelId="{4C8B5332-E2C8-F040-B1FF-7B3175928B9A}" type="parTrans" cxnId="{24A6E46B-D516-8242-AB91-9FBDFEFC7992}">
      <dgm:prSet/>
      <dgm:spPr/>
      <dgm:t>
        <a:bodyPr/>
        <a:lstStyle/>
        <a:p>
          <a:endParaRPr lang="en-US"/>
        </a:p>
      </dgm:t>
    </dgm:pt>
    <dgm:pt modelId="{27BA75C6-10C2-A746-B42B-8884CECAAF27}" type="sibTrans" cxnId="{24A6E46B-D516-8242-AB91-9FBDFEFC7992}">
      <dgm:prSet/>
      <dgm:spPr/>
      <dgm:t>
        <a:bodyPr/>
        <a:lstStyle/>
        <a:p>
          <a:endParaRPr lang="en-US"/>
        </a:p>
      </dgm:t>
    </dgm:pt>
    <dgm:pt modelId="{CA5C8655-6929-6E47-AC74-EF8308422FFE}">
      <dgm:prSet phldrT="[Text]"/>
      <dgm:spPr/>
      <dgm:t>
        <a:bodyPr/>
        <a:lstStyle/>
        <a:p>
          <a:r>
            <a:rPr lang="en-US" dirty="0"/>
            <a:t>Model Selection</a:t>
          </a:r>
        </a:p>
      </dgm:t>
    </dgm:pt>
    <dgm:pt modelId="{1B93A562-210A-4842-BA8F-9421E03B6354}" type="parTrans" cxnId="{2D8289B0-2955-E049-8C16-5BD536D58D91}">
      <dgm:prSet/>
      <dgm:spPr/>
      <dgm:t>
        <a:bodyPr/>
        <a:lstStyle/>
        <a:p>
          <a:endParaRPr lang="en-US"/>
        </a:p>
      </dgm:t>
    </dgm:pt>
    <dgm:pt modelId="{B46D3537-B9F7-C34B-883F-57CDF0BC9AE2}" type="sibTrans" cxnId="{2D8289B0-2955-E049-8C16-5BD536D58D91}">
      <dgm:prSet/>
      <dgm:spPr/>
      <dgm:t>
        <a:bodyPr/>
        <a:lstStyle/>
        <a:p>
          <a:endParaRPr lang="en-US"/>
        </a:p>
      </dgm:t>
    </dgm:pt>
    <dgm:pt modelId="{D5C6008C-CBA9-F74E-935D-E2DD7E1434F2}">
      <dgm:prSet phldrT="[Text]"/>
      <dgm:spPr/>
      <dgm:t>
        <a:bodyPr/>
        <a:lstStyle/>
        <a:p>
          <a:r>
            <a:rPr lang="en-US" dirty="0"/>
            <a:t>Hyperparameter Tuning with </a:t>
          </a:r>
          <a:r>
            <a:rPr lang="en-US" dirty="0" err="1"/>
            <a:t>GridSeachCV</a:t>
          </a:r>
          <a:endParaRPr lang="en-US" dirty="0"/>
        </a:p>
      </dgm:t>
    </dgm:pt>
    <dgm:pt modelId="{95D34C91-8BE8-DF43-93F9-4165568E4541}" type="parTrans" cxnId="{ACEDA786-2870-DB49-B222-CF32B1F1F727}">
      <dgm:prSet/>
      <dgm:spPr/>
      <dgm:t>
        <a:bodyPr/>
        <a:lstStyle/>
        <a:p>
          <a:endParaRPr lang="en-US"/>
        </a:p>
      </dgm:t>
    </dgm:pt>
    <dgm:pt modelId="{4CC6F727-D71C-5243-9081-6377042FA9A6}" type="sibTrans" cxnId="{ACEDA786-2870-DB49-B222-CF32B1F1F727}">
      <dgm:prSet/>
      <dgm:spPr/>
      <dgm:t>
        <a:bodyPr/>
        <a:lstStyle/>
        <a:p>
          <a:endParaRPr lang="en-US"/>
        </a:p>
      </dgm:t>
    </dgm:pt>
    <dgm:pt modelId="{42CCF29B-A9E4-0946-9EA5-BBDAF014C32B}">
      <dgm:prSet phldrT="[Text]"/>
      <dgm:spPr/>
      <dgm:t>
        <a:bodyPr/>
        <a:lstStyle/>
        <a:p>
          <a:r>
            <a:rPr lang="en-US" dirty="0"/>
            <a:t>Accuracy Score &amp; Confusion Matrix</a:t>
          </a:r>
        </a:p>
      </dgm:t>
    </dgm:pt>
    <dgm:pt modelId="{C05025E4-F99C-FD48-8BED-A0ADDC26312C}" type="parTrans" cxnId="{E7EDC9C3-3929-9740-AA2A-E2367EB12A57}">
      <dgm:prSet/>
      <dgm:spPr/>
      <dgm:t>
        <a:bodyPr/>
        <a:lstStyle/>
        <a:p>
          <a:endParaRPr lang="en-US"/>
        </a:p>
      </dgm:t>
    </dgm:pt>
    <dgm:pt modelId="{8A3881BB-F918-604C-A1EB-2CE34DC30E1E}" type="sibTrans" cxnId="{E7EDC9C3-3929-9740-AA2A-E2367EB12A57}">
      <dgm:prSet/>
      <dgm:spPr/>
      <dgm:t>
        <a:bodyPr/>
        <a:lstStyle/>
        <a:p>
          <a:endParaRPr lang="en-US"/>
        </a:p>
      </dgm:t>
    </dgm:pt>
    <dgm:pt modelId="{AF062C28-AA4A-0D40-9C81-2D1F01C990FD}">
      <dgm:prSet phldrT="[Text]"/>
      <dgm:spPr/>
      <dgm:t>
        <a:bodyPr/>
        <a:lstStyle/>
        <a:p>
          <a:r>
            <a:rPr lang="en-US" dirty="0"/>
            <a:t>Assess Results</a:t>
          </a:r>
        </a:p>
      </dgm:t>
    </dgm:pt>
    <dgm:pt modelId="{7328A6F8-8407-8049-9927-8917416E75BF}" type="parTrans" cxnId="{8A5357F3-EED2-2940-9630-7CDC07168B5F}">
      <dgm:prSet/>
      <dgm:spPr/>
      <dgm:t>
        <a:bodyPr/>
        <a:lstStyle/>
        <a:p>
          <a:endParaRPr lang="en-US"/>
        </a:p>
      </dgm:t>
    </dgm:pt>
    <dgm:pt modelId="{F1DD3412-FC2E-054F-8B5C-90CCF3940ABC}" type="sibTrans" cxnId="{8A5357F3-EED2-2940-9630-7CDC07168B5F}">
      <dgm:prSet/>
      <dgm:spPr/>
      <dgm:t>
        <a:bodyPr/>
        <a:lstStyle/>
        <a:p>
          <a:endParaRPr lang="en-US"/>
        </a:p>
      </dgm:t>
    </dgm:pt>
    <dgm:pt modelId="{35549152-BF76-D946-993E-908B9F8BE610}" type="pres">
      <dgm:prSet presAssocID="{79CEFF29-3A74-F24A-AB0E-AA538A118753}" presName="Name0" presStyleCnt="0">
        <dgm:presLayoutVars>
          <dgm:dir/>
          <dgm:resizeHandles val="exact"/>
        </dgm:presLayoutVars>
      </dgm:prSet>
      <dgm:spPr/>
    </dgm:pt>
    <dgm:pt modelId="{531EB01C-C51E-1946-B3F8-9E7D7539D353}" type="pres">
      <dgm:prSet presAssocID="{B1D00C4A-F5E3-AC4E-BD41-E502BAC82663}" presName="node" presStyleLbl="node1" presStyleIdx="0" presStyleCnt="6">
        <dgm:presLayoutVars>
          <dgm:bulletEnabled val="1"/>
        </dgm:presLayoutVars>
      </dgm:prSet>
      <dgm:spPr/>
    </dgm:pt>
    <dgm:pt modelId="{58FBBF2B-B16B-B64C-A485-EF6C70B9A05A}" type="pres">
      <dgm:prSet presAssocID="{FB0C9AD4-1ADD-C440-A2A2-A9CCAFB4F100}" presName="sibTrans" presStyleLbl="sibTrans2D1" presStyleIdx="0" presStyleCnt="5"/>
      <dgm:spPr/>
    </dgm:pt>
    <dgm:pt modelId="{4389E6E4-B2F6-CF47-80CD-87E6DD34C3E9}" type="pres">
      <dgm:prSet presAssocID="{FB0C9AD4-1ADD-C440-A2A2-A9CCAFB4F100}" presName="connectorText" presStyleLbl="sibTrans2D1" presStyleIdx="0" presStyleCnt="5"/>
      <dgm:spPr/>
    </dgm:pt>
    <dgm:pt modelId="{D67424C6-B7CA-F54F-9496-8F8EA13E83BC}" type="pres">
      <dgm:prSet presAssocID="{089DAD6F-2DF8-8C4E-BBCE-19BAC28B6340}" presName="node" presStyleLbl="node1" presStyleIdx="1" presStyleCnt="6">
        <dgm:presLayoutVars>
          <dgm:bulletEnabled val="1"/>
        </dgm:presLayoutVars>
      </dgm:prSet>
      <dgm:spPr/>
    </dgm:pt>
    <dgm:pt modelId="{9D414571-9565-904F-90CF-E82FF39B6FC4}" type="pres">
      <dgm:prSet presAssocID="{27BA75C6-10C2-A746-B42B-8884CECAAF27}" presName="sibTrans" presStyleLbl="sibTrans2D1" presStyleIdx="1" presStyleCnt="5"/>
      <dgm:spPr/>
    </dgm:pt>
    <dgm:pt modelId="{FE952B8D-0617-E34B-9BB4-7982A90C0B25}" type="pres">
      <dgm:prSet presAssocID="{27BA75C6-10C2-A746-B42B-8884CECAAF27}" presName="connectorText" presStyleLbl="sibTrans2D1" presStyleIdx="1" presStyleCnt="5"/>
      <dgm:spPr/>
    </dgm:pt>
    <dgm:pt modelId="{71E39135-7481-0E43-BF35-E9B6E7C512FF}" type="pres">
      <dgm:prSet presAssocID="{CA5C8655-6929-6E47-AC74-EF8308422FFE}" presName="node" presStyleLbl="node1" presStyleIdx="2" presStyleCnt="6">
        <dgm:presLayoutVars>
          <dgm:bulletEnabled val="1"/>
        </dgm:presLayoutVars>
      </dgm:prSet>
      <dgm:spPr/>
    </dgm:pt>
    <dgm:pt modelId="{3B27CB24-B89A-A04C-B8D2-F78599DAC8BC}" type="pres">
      <dgm:prSet presAssocID="{B46D3537-B9F7-C34B-883F-57CDF0BC9AE2}" presName="sibTrans" presStyleLbl="sibTrans2D1" presStyleIdx="2" presStyleCnt="5"/>
      <dgm:spPr/>
    </dgm:pt>
    <dgm:pt modelId="{B470C825-6CC2-914F-9A88-ACE8DBD7173D}" type="pres">
      <dgm:prSet presAssocID="{B46D3537-B9F7-C34B-883F-57CDF0BC9AE2}" presName="connectorText" presStyleLbl="sibTrans2D1" presStyleIdx="2" presStyleCnt="5"/>
      <dgm:spPr/>
    </dgm:pt>
    <dgm:pt modelId="{382F345F-2E09-7342-909E-C4120C5D69C7}" type="pres">
      <dgm:prSet presAssocID="{D5C6008C-CBA9-F74E-935D-E2DD7E1434F2}" presName="node" presStyleLbl="node1" presStyleIdx="3" presStyleCnt="6">
        <dgm:presLayoutVars>
          <dgm:bulletEnabled val="1"/>
        </dgm:presLayoutVars>
      </dgm:prSet>
      <dgm:spPr/>
    </dgm:pt>
    <dgm:pt modelId="{E29F94AD-45B8-FF4F-8991-33D70CF5D372}" type="pres">
      <dgm:prSet presAssocID="{4CC6F727-D71C-5243-9081-6377042FA9A6}" presName="sibTrans" presStyleLbl="sibTrans2D1" presStyleIdx="3" presStyleCnt="5"/>
      <dgm:spPr/>
    </dgm:pt>
    <dgm:pt modelId="{922C9FB7-0BA9-E04F-A5D3-093B228069AD}" type="pres">
      <dgm:prSet presAssocID="{4CC6F727-D71C-5243-9081-6377042FA9A6}" presName="connectorText" presStyleLbl="sibTrans2D1" presStyleIdx="3" presStyleCnt="5"/>
      <dgm:spPr/>
    </dgm:pt>
    <dgm:pt modelId="{C365A5A1-93CF-0D42-AA8E-1A306C492666}" type="pres">
      <dgm:prSet presAssocID="{42CCF29B-A9E4-0946-9EA5-BBDAF014C32B}" presName="node" presStyleLbl="node1" presStyleIdx="4" presStyleCnt="6">
        <dgm:presLayoutVars>
          <dgm:bulletEnabled val="1"/>
        </dgm:presLayoutVars>
      </dgm:prSet>
      <dgm:spPr/>
    </dgm:pt>
    <dgm:pt modelId="{3B555E72-20F4-9645-9526-FD53F7B09CAC}" type="pres">
      <dgm:prSet presAssocID="{8A3881BB-F918-604C-A1EB-2CE34DC30E1E}" presName="sibTrans" presStyleLbl="sibTrans2D1" presStyleIdx="4" presStyleCnt="5"/>
      <dgm:spPr/>
    </dgm:pt>
    <dgm:pt modelId="{CA594DA2-20F7-EC4F-BECE-29D0378B3CA2}" type="pres">
      <dgm:prSet presAssocID="{8A3881BB-F918-604C-A1EB-2CE34DC30E1E}" presName="connectorText" presStyleLbl="sibTrans2D1" presStyleIdx="4" presStyleCnt="5"/>
      <dgm:spPr/>
    </dgm:pt>
    <dgm:pt modelId="{470D61E0-E571-AD4A-9424-ACDF9A7514D6}" type="pres">
      <dgm:prSet presAssocID="{AF062C28-AA4A-0D40-9C81-2D1F01C990FD}" presName="node" presStyleLbl="node1" presStyleIdx="5" presStyleCnt="6">
        <dgm:presLayoutVars>
          <dgm:bulletEnabled val="1"/>
        </dgm:presLayoutVars>
      </dgm:prSet>
      <dgm:spPr/>
    </dgm:pt>
  </dgm:ptLst>
  <dgm:cxnLst>
    <dgm:cxn modelId="{80F72003-88C4-CE4F-8F35-67279AD0F5C5}" type="presOf" srcId="{FB0C9AD4-1ADD-C440-A2A2-A9CCAFB4F100}" destId="{4389E6E4-B2F6-CF47-80CD-87E6DD34C3E9}" srcOrd="1" destOrd="0" presId="urn:microsoft.com/office/officeart/2005/8/layout/process1"/>
    <dgm:cxn modelId="{4F4FA919-24A4-3E4E-AE7B-D4F879637D8A}" srcId="{79CEFF29-3A74-F24A-AB0E-AA538A118753}" destId="{B1D00C4A-F5E3-AC4E-BD41-E502BAC82663}" srcOrd="0" destOrd="0" parTransId="{437D9CF2-C339-D240-9B38-CAAF2F3AD8B2}" sibTransId="{FB0C9AD4-1ADD-C440-A2A2-A9CCAFB4F100}"/>
    <dgm:cxn modelId="{0FCFD11F-C8D7-1842-9C02-A74CD799852B}" type="presOf" srcId="{4CC6F727-D71C-5243-9081-6377042FA9A6}" destId="{922C9FB7-0BA9-E04F-A5D3-093B228069AD}" srcOrd="1" destOrd="0" presId="urn:microsoft.com/office/officeart/2005/8/layout/process1"/>
    <dgm:cxn modelId="{FE08A220-0BAC-374B-9103-01EF63CB2111}" type="presOf" srcId="{27BA75C6-10C2-A746-B42B-8884CECAAF27}" destId="{FE952B8D-0617-E34B-9BB4-7982A90C0B25}" srcOrd="1" destOrd="0" presId="urn:microsoft.com/office/officeart/2005/8/layout/process1"/>
    <dgm:cxn modelId="{DEEDC823-A0C6-5247-A068-4783A81FEE66}" type="presOf" srcId="{8A3881BB-F918-604C-A1EB-2CE34DC30E1E}" destId="{CA594DA2-20F7-EC4F-BECE-29D0378B3CA2}" srcOrd="1" destOrd="0" presId="urn:microsoft.com/office/officeart/2005/8/layout/process1"/>
    <dgm:cxn modelId="{A861D924-1343-0A41-A679-A29344AE7B62}" type="presOf" srcId="{8A3881BB-F918-604C-A1EB-2CE34DC30E1E}" destId="{3B555E72-20F4-9645-9526-FD53F7B09CAC}" srcOrd="0" destOrd="0" presId="urn:microsoft.com/office/officeart/2005/8/layout/process1"/>
    <dgm:cxn modelId="{D2200332-CD56-6A4E-A1B0-B7343FDE912F}" type="presOf" srcId="{27BA75C6-10C2-A746-B42B-8884CECAAF27}" destId="{9D414571-9565-904F-90CF-E82FF39B6FC4}" srcOrd="0" destOrd="0" presId="urn:microsoft.com/office/officeart/2005/8/layout/process1"/>
    <dgm:cxn modelId="{B28E3135-87AC-3F42-990F-BD45BD2CF6F0}" type="presOf" srcId="{42CCF29B-A9E4-0946-9EA5-BBDAF014C32B}" destId="{C365A5A1-93CF-0D42-AA8E-1A306C492666}" srcOrd="0" destOrd="0" presId="urn:microsoft.com/office/officeart/2005/8/layout/process1"/>
    <dgm:cxn modelId="{9C79F036-1714-3D4D-9756-9E2AF4CDF1E4}" type="presOf" srcId="{79CEFF29-3A74-F24A-AB0E-AA538A118753}" destId="{35549152-BF76-D946-993E-908B9F8BE610}" srcOrd="0" destOrd="0" presId="urn:microsoft.com/office/officeart/2005/8/layout/process1"/>
    <dgm:cxn modelId="{0F93173F-3419-3147-9D7D-722B115564AB}" type="presOf" srcId="{B46D3537-B9F7-C34B-883F-57CDF0BC9AE2}" destId="{3B27CB24-B89A-A04C-B8D2-F78599DAC8BC}" srcOrd="0" destOrd="0" presId="urn:microsoft.com/office/officeart/2005/8/layout/process1"/>
    <dgm:cxn modelId="{0D3F4E60-2B36-324B-97CF-D3FC0C71E0B4}" type="presOf" srcId="{D5C6008C-CBA9-F74E-935D-E2DD7E1434F2}" destId="{382F345F-2E09-7342-909E-C4120C5D69C7}" srcOrd="0" destOrd="0" presId="urn:microsoft.com/office/officeart/2005/8/layout/process1"/>
    <dgm:cxn modelId="{E8AE7162-EFD3-884E-A23D-95A1899966D7}" type="presOf" srcId="{089DAD6F-2DF8-8C4E-BBCE-19BAC28B6340}" destId="{D67424C6-B7CA-F54F-9496-8F8EA13E83BC}" srcOrd="0" destOrd="0" presId="urn:microsoft.com/office/officeart/2005/8/layout/process1"/>
    <dgm:cxn modelId="{38F2EE65-C049-F144-85C1-E49EBA1DACA8}" type="presOf" srcId="{CA5C8655-6929-6E47-AC74-EF8308422FFE}" destId="{71E39135-7481-0E43-BF35-E9B6E7C512FF}" srcOrd="0" destOrd="0" presId="urn:microsoft.com/office/officeart/2005/8/layout/process1"/>
    <dgm:cxn modelId="{68A4E76A-BCC4-6041-B4C8-7D0202525849}" type="presOf" srcId="{AF062C28-AA4A-0D40-9C81-2D1F01C990FD}" destId="{470D61E0-E571-AD4A-9424-ACDF9A7514D6}" srcOrd="0" destOrd="0" presId="urn:microsoft.com/office/officeart/2005/8/layout/process1"/>
    <dgm:cxn modelId="{24A6E46B-D516-8242-AB91-9FBDFEFC7992}" srcId="{79CEFF29-3A74-F24A-AB0E-AA538A118753}" destId="{089DAD6F-2DF8-8C4E-BBCE-19BAC28B6340}" srcOrd="1" destOrd="0" parTransId="{4C8B5332-E2C8-F040-B1FF-7B3175928B9A}" sibTransId="{27BA75C6-10C2-A746-B42B-8884CECAAF27}"/>
    <dgm:cxn modelId="{ACEDA786-2870-DB49-B222-CF32B1F1F727}" srcId="{79CEFF29-3A74-F24A-AB0E-AA538A118753}" destId="{D5C6008C-CBA9-F74E-935D-E2DD7E1434F2}" srcOrd="3" destOrd="0" parTransId="{95D34C91-8BE8-DF43-93F9-4165568E4541}" sibTransId="{4CC6F727-D71C-5243-9081-6377042FA9A6}"/>
    <dgm:cxn modelId="{110AA087-88D2-BF40-8FBC-17556E9F30D2}" type="presOf" srcId="{B46D3537-B9F7-C34B-883F-57CDF0BC9AE2}" destId="{B470C825-6CC2-914F-9A88-ACE8DBD7173D}" srcOrd="1" destOrd="0" presId="urn:microsoft.com/office/officeart/2005/8/layout/process1"/>
    <dgm:cxn modelId="{2D8289B0-2955-E049-8C16-5BD536D58D91}" srcId="{79CEFF29-3A74-F24A-AB0E-AA538A118753}" destId="{CA5C8655-6929-6E47-AC74-EF8308422FFE}" srcOrd="2" destOrd="0" parTransId="{1B93A562-210A-4842-BA8F-9421E03B6354}" sibTransId="{B46D3537-B9F7-C34B-883F-57CDF0BC9AE2}"/>
    <dgm:cxn modelId="{E7EDC9C3-3929-9740-AA2A-E2367EB12A57}" srcId="{79CEFF29-3A74-F24A-AB0E-AA538A118753}" destId="{42CCF29B-A9E4-0946-9EA5-BBDAF014C32B}" srcOrd="4" destOrd="0" parTransId="{C05025E4-F99C-FD48-8BED-A0ADDC26312C}" sibTransId="{8A3881BB-F918-604C-A1EB-2CE34DC30E1E}"/>
    <dgm:cxn modelId="{F1BA89CD-B819-2C43-87EA-0597856AA6BC}" type="presOf" srcId="{B1D00C4A-F5E3-AC4E-BD41-E502BAC82663}" destId="{531EB01C-C51E-1946-B3F8-9E7D7539D353}" srcOrd="0" destOrd="0" presId="urn:microsoft.com/office/officeart/2005/8/layout/process1"/>
    <dgm:cxn modelId="{BD9D3ECE-F40E-D146-B4B1-5C94A868AA8B}" type="presOf" srcId="{4CC6F727-D71C-5243-9081-6377042FA9A6}" destId="{E29F94AD-45B8-FF4F-8991-33D70CF5D372}" srcOrd="0" destOrd="0" presId="urn:microsoft.com/office/officeart/2005/8/layout/process1"/>
    <dgm:cxn modelId="{23842FF1-1404-4546-9A63-E4BDE3688DA5}" type="presOf" srcId="{FB0C9AD4-1ADD-C440-A2A2-A9CCAFB4F100}" destId="{58FBBF2B-B16B-B64C-A485-EF6C70B9A05A}" srcOrd="0" destOrd="0" presId="urn:microsoft.com/office/officeart/2005/8/layout/process1"/>
    <dgm:cxn modelId="{8A5357F3-EED2-2940-9630-7CDC07168B5F}" srcId="{79CEFF29-3A74-F24A-AB0E-AA538A118753}" destId="{AF062C28-AA4A-0D40-9C81-2D1F01C990FD}" srcOrd="5" destOrd="0" parTransId="{7328A6F8-8407-8049-9927-8917416E75BF}" sibTransId="{F1DD3412-FC2E-054F-8B5C-90CCF3940ABC}"/>
    <dgm:cxn modelId="{FDC067EE-DA24-5D43-8B1E-4A394D083738}" type="presParOf" srcId="{35549152-BF76-D946-993E-908B9F8BE610}" destId="{531EB01C-C51E-1946-B3F8-9E7D7539D353}" srcOrd="0" destOrd="0" presId="urn:microsoft.com/office/officeart/2005/8/layout/process1"/>
    <dgm:cxn modelId="{79D885CA-3511-FA4D-979E-DEEDDBCB7F55}" type="presParOf" srcId="{35549152-BF76-D946-993E-908B9F8BE610}" destId="{58FBBF2B-B16B-B64C-A485-EF6C70B9A05A}" srcOrd="1" destOrd="0" presId="urn:microsoft.com/office/officeart/2005/8/layout/process1"/>
    <dgm:cxn modelId="{A95609E4-0DC5-7042-9F14-2463B2B3B393}" type="presParOf" srcId="{58FBBF2B-B16B-B64C-A485-EF6C70B9A05A}" destId="{4389E6E4-B2F6-CF47-80CD-87E6DD34C3E9}" srcOrd="0" destOrd="0" presId="urn:microsoft.com/office/officeart/2005/8/layout/process1"/>
    <dgm:cxn modelId="{DED7C18A-AEC4-1944-B334-1B87FB9210DB}" type="presParOf" srcId="{35549152-BF76-D946-993E-908B9F8BE610}" destId="{D67424C6-B7CA-F54F-9496-8F8EA13E83BC}" srcOrd="2" destOrd="0" presId="urn:microsoft.com/office/officeart/2005/8/layout/process1"/>
    <dgm:cxn modelId="{831D07D2-F872-4544-8EB1-D6E0F90D7F72}" type="presParOf" srcId="{35549152-BF76-D946-993E-908B9F8BE610}" destId="{9D414571-9565-904F-90CF-E82FF39B6FC4}" srcOrd="3" destOrd="0" presId="urn:microsoft.com/office/officeart/2005/8/layout/process1"/>
    <dgm:cxn modelId="{32C23613-3586-1A42-B3FD-2D440AC460A3}" type="presParOf" srcId="{9D414571-9565-904F-90CF-E82FF39B6FC4}" destId="{FE952B8D-0617-E34B-9BB4-7982A90C0B25}" srcOrd="0" destOrd="0" presId="urn:microsoft.com/office/officeart/2005/8/layout/process1"/>
    <dgm:cxn modelId="{8269FF2B-A89E-7642-ACB1-B02C024850EC}" type="presParOf" srcId="{35549152-BF76-D946-993E-908B9F8BE610}" destId="{71E39135-7481-0E43-BF35-E9B6E7C512FF}" srcOrd="4" destOrd="0" presId="urn:microsoft.com/office/officeart/2005/8/layout/process1"/>
    <dgm:cxn modelId="{2C357E0C-003E-554E-ACB6-4650F11A5C97}" type="presParOf" srcId="{35549152-BF76-D946-993E-908B9F8BE610}" destId="{3B27CB24-B89A-A04C-B8D2-F78599DAC8BC}" srcOrd="5" destOrd="0" presId="urn:microsoft.com/office/officeart/2005/8/layout/process1"/>
    <dgm:cxn modelId="{A6AA27A4-07F1-C64F-A8B2-C640243F2462}" type="presParOf" srcId="{3B27CB24-B89A-A04C-B8D2-F78599DAC8BC}" destId="{B470C825-6CC2-914F-9A88-ACE8DBD7173D}" srcOrd="0" destOrd="0" presId="urn:microsoft.com/office/officeart/2005/8/layout/process1"/>
    <dgm:cxn modelId="{725C9150-4721-F24D-8AA3-EC71EC8505EE}" type="presParOf" srcId="{35549152-BF76-D946-993E-908B9F8BE610}" destId="{382F345F-2E09-7342-909E-C4120C5D69C7}" srcOrd="6" destOrd="0" presId="urn:microsoft.com/office/officeart/2005/8/layout/process1"/>
    <dgm:cxn modelId="{1E5C182A-06BF-E149-8A73-528257407F69}" type="presParOf" srcId="{35549152-BF76-D946-993E-908B9F8BE610}" destId="{E29F94AD-45B8-FF4F-8991-33D70CF5D372}" srcOrd="7" destOrd="0" presId="urn:microsoft.com/office/officeart/2005/8/layout/process1"/>
    <dgm:cxn modelId="{1124447D-A8C1-6E46-B5D3-09AD4149C07C}" type="presParOf" srcId="{E29F94AD-45B8-FF4F-8991-33D70CF5D372}" destId="{922C9FB7-0BA9-E04F-A5D3-093B228069AD}" srcOrd="0" destOrd="0" presId="urn:microsoft.com/office/officeart/2005/8/layout/process1"/>
    <dgm:cxn modelId="{F4023B73-B713-F244-BD80-A517B9CECB21}" type="presParOf" srcId="{35549152-BF76-D946-993E-908B9F8BE610}" destId="{C365A5A1-93CF-0D42-AA8E-1A306C492666}" srcOrd="8" destOrd="0" presId="urn:microsoft.com/office/officeart/2005/8/layout/process1"/>
    <dgm:cxn modelId="{1A6560D0-7F2D-2A40-84D8-35E7D7E7A9DC}" type="presParOf" srcId="{35549152-BF76-D946-993E-908B9F8BE610}" destId="{3B555E72-20F4-9645-9526-FD53F7B09CAC}" srcOrd="9" destOrd="0" presId="urn:microsoft.com/office/officeart/2005/8/layout/process1"/>
    <dgm:cxn modelId="{191BB5E4-70BC-944A-9620-93BF7445D7AE}" type="presParOf" srcId="{3B555E72-20F4-9645-9526-FD53F7B09CAC}" destId="{CA594DA2-20F7-EC4F-BECE-29D0378B3CA2}" srcOrd="0" destOrd="0" presId="urn:microsoft.com/office/officeart/2005/8/layout/process1"/>
    <dgm:cxn modelId="{131C0609-F1D6-874B-A696-6F26A2D3DAD4}" type="presParOf" srcId="{35549152-BF76-D946-993E-908B9F8BE610}" destId="{470D61E0-E571-AD4A-9424-ACDF9A7514D6}"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6CEDE-B262-454E-B0FE-9D296E33FC3F}">
      <dsp:nvSpPr>
        <dsp:cNvPr id="0" name=""/>
        <dsp:cNvSpPr/>
      </dsp:nvSpPr>
      <dsp:spPr>
        <a:xfrm>
          <a:off x="-24163" y="5488"/>
          <a:ext cx="4688591" cy="53509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TASK 1. Request and parse the SpaceX launch data using the GET request</a:t>
          </a:r>
          <a:endParaRPr lang="en-US" sz="1200" b="0" kern="1200" dirty="0"/>
        </a:p>
        <a:p>
          <a:pPr marL="0" lvl="0" indent="0" algn="ctr" defTabSz="533400">
            <a:lnSpc>
              <a:spcPct val="90000"/>
            </a:lnSpc>
            <a:spcBef>
              <a:spcPct val="0"/>
            </a:spcBef>
            <a:spcAft>
              <a:spcPct val="35000"/>
            </a:spcAft>
            <a:buNone/>
          </a:pPr>
          <a:r>
            <a:rPr lang="en-US" sz="1200" kern="1200" dirty="0"/>
            <a:t>REST API </a:t>
          </a:r>
          <a:r>
            <a:rPr lang="en-US" sz="1200" kern="1200" dirty="0">
              <a:hlinkClick xmlns:r="http://schemas.openxmlformats.org/officeDocument/2006/relationships" r:id="rId1"/>
            </a:rPr>
            <a:t>https://api.spacexdata.com/v4/launches/past</a:t>
          </a:r>
          <a:r>
            <a:rPr lang="en-US" sz="1200" kern="1200" dirty="0"/>
            <a:t> </a:t>
          </a:r>
        </a:p>
      </dsp:txBody>
      <dsp:txXfrm>
        <a:off x="-8491" y="21160"/>
        <a:ext cx="4657247" cy="503747"/>
      </dsp:txXfrm>
    </dsp:sp>
    <dsp:sp modelId="{B0A4E8C0-5EC8-C544-8C65-BB0F5220594D}">
      <dsp:nvSpPr>
        <dsp:cNvPr id="0" name=""/>
        <dsp:cNvSpPr/>
      </dsp:nvSpPr>
      <dsp:spPr>
        <a:xfrm rot="5400000">
          <a:off x="2157216" y="562301"/>
          <a:ext cx="325830" cy="39099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202833" y="594884"/>
        <a:ext cx="234598" cy="228081"/>
      </dsp:txXfrm>
    </dsp:sp>
    <dsp:sp modelId="{1B6C9438-B385-7E46-8A84-5636DFCDD6C8}">
      <dsp:nvSpPr>
        <dsp:cNvPr id="0" name=""/>
        <dsp:cNvSpPr/>
      </dsp:nvSpPr>
      <dsp:spPr>
        <a:xfrm>
          <a:off x="0" y="975019"/>
          <a:ext cx="4640264" cy="129543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Extracted</a:t>
          </a:r>
          <a:r>
            <a:rPr lang="en-US" sz="1200" kern="1200" baseline="0" dirty="0"/>
            <a:t> required columns and replaced IDs with details from the following API endpoints to construct a data frame.</a:t>
          </a:r>
          <a:endParaRPr lang="en-US" sz="1200" kern="1200" baseline="0" dirty="0">
            <a:hlinkClick xmlns:r="http://schemas.openxmlformats.org/officeDocument/2006/relationships" r:id="rId2"/>
          </a:endParaRPr>
        </a:p>
        <a:p>
          <a:pPr marL="0" lvl="0" indent="0" algn="ctr" defTabSz="533400">
            <a:lnSpc>
              <a:spcPct val="90000"/>
            </a:lnSpc>
            <a:spcBef>
              <a:spcPct val="0"/>
            </a:spcBef>
            <a:spcAft>
              <a:spcPct val="35000"/>
            </a:spcAft>
            <a:buNone/>
          </a:pPr>
          <a:r>
            <a:rPr lang="en-US" sz="1200" kern="1200" baseline="0" dirty="0">
              <a:hlinkClick xmlns:r="http://schemas.openxmlformats.org/officeDocument/2006/relationships" r:id="rId2"/>
            </a:rPr>
            <a:t>https://api.spacexdata.com/v4/rockets</a:t>
          </a:r>
          <a:br>
            <a:rPr lang="en-US" sz="1200" kern="1200" baseline="0" dirty="0">
              <a:hlinkClick xmlns:r="http://schemas.openxmlformats.org/officeDocument/2006/relationships" r:id="rId2"/>
            </a:rPr>
          </a:br>
          <a:r>
            <a:rPr lang="en-US" sz="1200" kern="1200" baseline="0" dirty="0">
              <a:hlinkClick xmlns:r="http://schemas.openxmlformats.org/officeDocument/2006/relationships" r:id="rId2"/>
            </a:rPr>
            <a:t>https://api.spacexdata.com/v4/launchpads</a:t>
          </a:r>
          <a:br>
            <a:rPr lang="en-US" sz="1200" kern="1200" baseline="0" dirty="0"/>
          </a:br>
          <a:r>
            <a:rPr lang="en-US" sz="1200" kern="1200" baseline="0" dirty="0">
              <a:hlinkClick xmlns:r="http://schemas.openxmlformats.org/officeDocument/2006/relationships" r:id="rId3"/>
            </a:rPr>
            <a:t>https://api.spacexdata.com/v4/payloads</a:t>
          </a:r>
          <a:br>
            <a:rPr lang="en-US" sz="1200" kern="1200" baseline="0" dirty="0"/>
          </a:br>
          <a:r>
            <a:rPr lang="en-US" sz="1200" kern="1200" baseline="0" dirty="0">
              <a:hlinkClick xmlns:r="http://schemas.openxmlformats.org/officeDocument/2006/relationships" r:id="rId4"/>
            </a:rPr>
            <a:t>https://api.spacexdata.com/v4/cores</a:t>
          </a:r>
          <a:endParaRPr lang="en-US" sz="1200" kern="1200" baseline="0" dirty="0"/>
        </a:p>
      </dsp:txBody>
      <dsp:txXfrm>
        <a:off x="37942" y="1012961"/>
        <a:ext cx="4564380" cy="1219555"/>
      </dsp:txXfrm>
    </dsp:sp>
    <dsp:sp modelId="{62BCFBA7-B882-F94B-B06B-8AD70BE163E9}">
      <dsp:nvSpPr>
        <dsp:cNvPr id="0" name=""/>
        <dsp:cNvSpPr/>
      </dsp:nvSpPr>
      <dsp:spPr>
        <a:xfrm rot="5400000">
          <a:off x="2157216" y="2292181"/>
          <a:ext cx="325830" cy="39099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202833" y="2324764"/>
        <a:ext cx="234598" cy="228081"/>
      </dsp:txXfrm>
    </dsp:sp>
    <dsp:sp modelId="{7E83DFFB-C237-F441-BD0B-5B77F7FF33D1}">
      <dsp:nvSpPr>
        <dsp:cNvPr id="0" name=""/>
        <dsp:cNvSpPr/>
      </dsp:nvSpPr>
      <dsp:spPr>
        <a:xfrm>
          <a:off x="0" y="2704899"/>
          <a:ext cx="4640264" cy="37553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TASK 2. Filtered the data frame only to include Falcon 9 launches.</a:t>
          </a:r>
          <a:endParaRPr lang="en-US" sz="1200" b="0" kern="1200" dirty="0"/>
        </a:p>
      </dsp:txBody>
      <dsp:txXfrm>
        <a:off x="10999" y="2715898"/>
        <a:ext cx="4618266" cy="353532"/>
      </dsp:txXfrm>
    </dsp:sp>
    <dsp:sp modelId="{8625D604-8D88-5042-B5AE-30B3286496F1}">
      <dsp:nvSpPr>
        <dsp:cNvPr id="0" name=""/>
        <dsp:cNvSpPr/>
      </dsp:nvSpPr>
      <dsp:spPr>
        <a:xfrm rot="5400000">
          <a:off x="2157216" y="3102151"/>
          <a:ext cx="325830" cy="39099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202833" y="3134734"/>
        <a:ext cx="234598" cy="228081"/>
      </dsp:txXfrm>
    </dsp:sp>
    <dsp:sp modelId="{3EC9AE3A-913D-7F40-8CA0-A2CAD982075D}">
      <dsp:nvSpPr>
        <dsp:cNvPr id="0" name=""/>
        <dsp:cNvSpPr/>
      </dsp:nvSpPr>
      <dsp:spPr>
        <a:xfrm>
          <a:off x="0" y="3514869"/>
          <a:ext cx="4640264" cy="57287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TASK 3. Performed data wrangling to replace missing payload data with the mean payload mass.</a:t>
          </a:r>
        </a:p>
      </dsp:txBody>
      <dsp:txXfrm>
        <a:off x="16779" y="3531648"/>
        <a:ext cx="4606706" cy="539312"/>
      </dsp:txXfrm>
    </dsp:sp>
    <dsp:sp modelId="{A5CC56D1-DAF7-9044-94BE-606F8B13E598}">
      <dsp:nvSpPr>
        <dsp:cNvPr id="0" name=""/>
        <dsp:cNvSpPr/>
      </dsp:nvSpPr>
      <dsp:spPr>
        <a:xfrm rot="5400000">
          <a:off x="2157216" y="4109461"/>
          <a:ext cx="325830" cy="39099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202833" y="4142044"/>
        <a:ext cx="234598" cy="228081"/>
      </dsp:txXfrm>
    </dsp:sp>
    <dsp:sp modelId="{F96C3582-CC0D-3648-8F9D-C3D4CB37FA34}">
      <dsp:nvSpPr>
        <dsp:cNvPr id="0" name=""/>
        <dsp:cNvSpPr/>
      </dsp:nvSpPr>
      <dsp:spPr>
        <a:xfrm>
          <a:off x="0" y="4522180"/>
          <a:ext cx="4640264" cy="35234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Export the Data Frame to a CSV file for future use.</a:t>
          </a:r>
        </a:p>
      </dsp:txBody>
      <dsp:txXfrm>
        <a:off x="10320" y="4532500"/>
        <a:ext cx="4619624" cy="331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6CEDE-B262-454E-B0FE-9D296E33FC3F}">
      <dsp:nvSpPr>
        <dsp:cNvPr id="0" name=""/>
        <dsp:cNvSpPr/>
      </dsp:nvSpPr>
      <dsp:spPr>
        <a:xfrm>
          <a:off x="18503" y="3751"/>
          <a:ext cx="5015900" cy="699283"/>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TASK 1. Request the Falcon9 Launch Wiki page from its URL</a:t>
          </a:r>
          <a:endParaRPr lang="en-US" sz="1200" b="0" kern="1200" dirty="0"/>
        </a:p>
        <a:p>
          <a:pPr marL="0" lvl="0" indent="0" algn="ctr" defTabSz="533400">
            <a:lnSpc>
              <a:spcPct val="90000"/>
            </a:lnSpc>
            <a:spcBef>
              <a:spcPct val="0"/>
            </a:spcBef>
            <a:spcAft>
              <a:spcPct val="35000"/>
            </a:spcAft>
            <a:buNone/>
          </a:pPr>
          <a:r>
            <a:rPr lang="en-US" sz="1050" kern="1200" dirty="0">
              <a:hlinkClick xmlns:r="http://schemas.openxmlformats.org/officeDocument/2006/relationships" r:id="rId1"/>
            </a:rPr>
            <a:t>https://en.wikipedia.org/w/index.php?title=List_of_Falcon_9_and_Falcon_Heavy_launches</a:t>
          </a:r>
          <a:r>
            <a:rPr lang="en-US" sz="1050" kern="1200" dirty="0"/>
            <a:t> </a:t>
          </a:r>
        </a:p>
      </dsp:txBody>
      <dsp:txXfrm>
        <a:off x="38984" y="24232"/>
        <a:ext cx="4974938" cy="658321"/>
      </dsp:txXfrm>
    </dsp:sp>
    <dsp:sp modelId="{B0A4E8C0-5EC8-C544-8C65-BB0F5220594D}">
      <dsp:nvSpPr>
        <dsp:cNvPr id="0" name=""/>
        <dsp:cNvSpPr/>
      </dsp:nvSpPr>
      <dsp:spPr>
        <a:xfrm rot="5400000">
          <a:off x="2313548" y="731422"/>
          <a:ext cx="425810" cy="51097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2373162" y="774004"/>
        <a:ext cx="306583" cy="298067"/>
      </dsp:txXfrm>
    </dsp:sp>
    <dsp:sp modelId="{1B6C9438-B385-7E46-8A84-5636DFCDD6C8}">
      <dsp:nvSpPr>
        <dsp:cNvPr id="0" name=""/>
        <dsp:cNvSpPr/>
      </dsp:nvSpPr>
      <dsp:spPr>
        <a:xfrm>
          <a:off x="0" y="1270783"/>
          <a:ext cx="5052908" cy="5045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TASK 2: Extract all column/variable names from the HTML table.</a:t>
          </a:r>
          <a:endParaRPr lang="en-US" sz="1200" kern="1200" baseline="0" dirty="0">
            <a:hlinkClick xmlns:r="http://schemas.openxmlformats.org/officeDocument/2006/relationships" r:id="rId2"/>
          </a:endParaRPr>
        </a:p>
      </dsp:txBody>
      <dsp:txXfrm>
        <a:off x="14776" y="1285559"/>
        <a:ext cx="5023356" cy="474948"/>
      </dsp:txXfrm>
    </dsp:sp>
    <dsp:sp modelId="{62BCFBA7-B882-F94B-B06B-8AD70BE163E9}">
      <dsp:nvSpPr>
        <dsp:cNvPr id="0" name=""/>
        <dsp:cNvSpPr/>
      </dsp:nvSpPr>
      <dsp:spPr>
        <a:xfrm rot="5400000">
          <a:off x="2313548" y="1803671"/>
          <a:ext cx="425810" cy="51097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2373162" y="1846253"/>
        <a:ext cx="306583" cy="298067"/>
      </dsp:txXfrm>
    </dsp:sp>
    <dsp:sp modelId="{7E83DFFB-C237-F441-BD0B-5B77F7FF33D1}">
      <dsp:nvSpPr>
        <dsp:cNvPr id="0" name=""/>
        <dsp:cNvSpPr/>
      </dsp:nvSpPr>
      <dsp:spPr>
        <a:xfrm>
          <a:off x="24898" y="2343031"/>
          <a:ext cx="5003111" cy="49076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TASK 3: Create a </a:t>
          </a:r>
          <a:r>
            <a:rPr lang="en-US" sz="1200" kern="1200" dirty="0"/>
            <a:t>header into a dictionary structure</a:t>
          </a:r>
          <a:r>
            <a:rPr lang="en-US" sz="1200" b="0" i="0" kern="1200" dirty="0"/>
            <a:t> by parsing the launch HTML tables</a:t>
          </a:r>
          <a:endParaRPr lang="en-US" sz="1200" b="0" kern="1200" dirty="0"/>
        </a:p>
      </dsp:txBody>
      <dsp:txXfrm>
        <a:off x="39272" y="2357405"/>
        <a:ext cx="4974363" cy="462013"/>
      </dsp:txXfrm>
    </dsp:sp>
    <dsp:sp modelId="{8625D604-8D88-5042-B5AE-30B3286496F1}">
      <dsp:nvSpPr>
        <dsp:cNvPr id="0" name=""/>
        <dsp:cNvSpPr/>
      </dsp:nvSpPr>
      <dsp:spPr>
        <a:xfrm rot="5400000">
          <a:off x="2313548" y="2862180"/>
          <a:ext cx="425810" cy="51097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2373162" y="2904762"/>
        <a:ext cx="306583" cy="298067"/>
      </dsp:txXfrm>
    </dsp:sp>
    <dsp:sp modelId="{3EC9AE3A-913D-7F40-8CA0-A2CAD982075D}">
      <dsp:nvSpPr>
        <dsp:cNvPr id="0" name=""/>
        <dsp:cNvSpPr/>
      </dsp:nvSpPr>
      <dsp:spPr>
        <a:xfrm>
          <a:off x="26041" y="3401540"/>
          <a:ext cx="5000825" cy="44651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Convert the dictionary into a data frame</a:t>
          </a:r>
        </a:p>
      </dsp:txBody>
      <dsp:txXfrm>
        <a:off x="39119" y="3414618"/>
        <a:ext cx="4974669" cy="420354"/>
      </dsp:txXfrm>
    </dsp:sp>
    <dsp:sp modelId="{A5CC56D1-DAF7-9044-94BE-606F8B13E598}">
      <dsp:nvSpPr>
        <dsp:cNvPr id="0" name=""/>
        <dsp:cNvSpPr/>
      </dsp:nvSpPr>
      <dsp:spPr>
        <a:xfrm rot="5400000">
          <a:off x="2313548" y="3876438"/>
          <a:ext cx="425810" cy="51097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2373162" y="3919020"/>
        <a:ext cx="306583" cy="298067"/>
      </dsp:txXfrm>
    </dsp:sp>
    <dsp:sp modelId="{F96C3582-CC0D-3648-8F9D-C3D4CB37FA34}">
      <dsp:nvSpPr>
        <dsp:cNvPr id="0" name=""/>
        <dsp:cNvSpPr/>
      </dsp:nvSpPr>
      <dsp:spPr>
        <a:xfrm>
          <a:off x="26041" y="4415799"/>
          <a:ext cx="5000825" cy="46046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Export the Data Frame to a CSV file for future use.</a:t>
          </a:r>
        </a:p>
      </dsp:txBody>
      <dsp:txXfrm>
        <a:off x="39528" y="4429286"/>
        <a:ext cx="4973851" cy="4334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C82A4-E707-BD42-827E-5C79EC31A56E}">
      <dsp:nvSpPr>
        <dsp:cNvPr id="0" name=""/>
        <dsp:cNvSpPr/>
      </dsp:nvSpPr>
      <dsp:spPr>
        <a:xfrm>
          <a:off x="1194" y="343673"/>
          <a:ext cx="2329390" cy="93175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Calculate the number of launches on each site</a:t>
          </a:r>
        </a:p>
      </dsp:txBody>
      <dsp:txXfrm>
        <a:off x="1194" y="343673"/>
        <a:ext cx="2096451" cy="931756"/>
      </dsp:txXfrm>
    </dsp:sp>
    <dsp:sp modelId="{48709E61-4021-C347-9D3B-9AC4732A0F55}">
      <dsp:nvSpPr>
        <dsp:cNvPr id="0" name=""/>
        <dsp:cNvSpPr/>
      </dsp:nvSpPr>
      <dsp:spPr>
        <a:xfrm>
          <a:off x="1864707" y="343673"/>
          <a:ext cx="2329390" cy="93175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Calculate the number and occurrence of each orbit</a:t>
          </a:r>
        </a:p>
      </dsp:txBody>
      <dsp:txXfrm>
        <a:off x="2330585" y="343673"/>
        <a:ext cx="1397634" cy="931756"/>
      </dsp:txXfrm>
    </dsp:sp>
    <dsp:sp modelId="{60CD02D2-2354-7B44-9210-CD93650BDD46}">
      <dsp:nvSpPr>
        <dsp:cNvPr id="0" name=""/>
        <dsp:cNvSpPr/>
      </dsp:nvSpPr>
      <dsp:spPr>
        <a:xfrm>
          <a:off x="3728220" y="343673"/>
          <a:ext cx="2329390" cy="93175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0" i="0" kern="1200" dirty="0"/>
            <a:t>Calculate the number and occurrence of mission outcome of the orbits</a:t>
          </a:r>
        </a:p>
      </dsp:txBody>
      <dsp:txXfrm>
        <a:off x="4194098" y="343673"/>
        <a:ext cx="1397634" cy="931756"/>
      </dsp:txXfrm>
    </dsp:sp>
    <dsp:sp modelId="{D4C91F71-F903-F441-9325-5C3A39DC9928}">
      <dsp:nvSpPr>
        <dsp:cNvPr id="0" name=""/>
        <dsp:cNvSpPr/>
      </dsp:nvSpPr>
      <dsp:spPr>
        <a:xfrm>
          <a:off x="5591732" y="343673"/>
          <a:ext cx="2329390" cy="93175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Create a landing outcome label from the Outcome column</a:t>
          </a:r>
        </a:p>
      </dsp:txBody>
      <dsp:txXfrm>
        <a:off x="6057610" y="343673"/>
        <a:ext cx="1397634" cy="931756"/>
      </dsp:txXfrm>
    </dsp:sp>
    <dsp:sp modelId="{3D1E7784-5A76-DC49-8EF4-6830FDD161D1}">
      <dsp:nvSpPr>
        <dsp:cNvPr id="0" name=""/>
        <dsp:cNvSpPr/>
      </dsp:nvSpPr>
      <dsp:spPr>
        <a:xfrm>
          <a:off x="7455245" y="343673"/>
          <a:ext cx="2329390" cy="93175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b="0" i="0" kern="1200" dirty="0"/>
            <a:t>Save the data frame to a CSV file for future use.</a:t>
          </a:r>
        </a:p>
      </dsp:txBody>
      <dsp:txXfrm>
        <a:off x="7921123" y="343673"/>
        <a:ext cx="1397634" cy="931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EB01C-C51E-1946-B3F8-9E7D7539D353}">
      <dsp:nvSpPr>
        <dsp:cNvPr id="0" name=""/>
        <dsp:cNvSpPr/>
      </dsp:nvSpPr>
      <dsp:spPr>
        <a:xfrm>
          <a:off x="0" y="270571"/>
          <a:ext cx="1192556" cy="7155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Preprocessing</a:t>
          </a:r>
        </a:p>
      </dsp:txBody>
      <dsp:txXfrm>
        <a:off x="20957" y="291528"/>
        <a:ext cx="1150642" cy="673620"/>
      </dsp:txXfrm>
    </dsp:sp>
    <dsp:sp modelId="{58FBBF2B-B16B-B64C-A485-EF6C70B9A05A}">
      <dsp:nvSpPr>
        <dsp:cNvPr id="0" name=""/>
        <dsp:cNvSpPr/>
      </dsp:nvSpPr>
      <dsp:spPr>
        <a:xfrm>
          <a:off x="1311812" y="480461"/>
          <a:ext cx="252822" cy="2957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11812" y="539612"/>
        <a:ext cx="176975" cy="177452"/>
      </dsp:txXfrm>
    </dsp:sp>
    <dsp:sp modelId="{D67424C6-B7CA-F54F-9496-8F8EA13E83BC}">
      <dsp:nvSpPr>
        <dsp:cNvPr id="0" name=""/>
        <dsp:cNvSpPr/>
      </dsp:nvSpPr>
      <dsp:spPr>
        <a:xfrm>
          <a:off x="1669579" y="270571"/>
          <a:ext cx="1192556" cy="7155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Train-Test Split</a:t>
          </a:r>
        </a:p>
      </dsp:txBody>
      <dsp:txXfrm>
        <a:off x="1690536" y="291528"/>
        <a:ext cx="1150642" cy="673620"/>
      </dsp:txXfrm>
    </dsp:sp>
    <dsp:sp modelId="{9D414571-9565-904F-90CF-E82FF39B6FC4}">
      <dsp:nvSpPr>
        <dsp:cNvPr id="0" name=""/>
        <dsp:cNvSpPr/>
      </dsp:nvSpPr>
      <dsp:spPr>
        <a:xfrm>
          <a:off x="2981392" y="480461"/>
          <a:ext cx="252822" cy="2957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81392" y="539612"/>
        <a:ext cx="176975" cy="177452"/>
      </dsp:txXfrm>
    </dsp:sp>
    <dsp:sp modelId="{71E39135-7481-0E43-BF35-E9B6E7C512FF}">
      <dsp:nvSpPr>
        <dsp:cNvPr id="0" name=""/>
        <dsp:cNvSpPr/>
      </dsp:nvSpPr>
      <dsp:spPr>
        <a:xfrm>
          <a:off x="3339159" y="270571"/>
          <a:ext cx="1192556" cy="7155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Model Selection</a:t>
          </a:r>
        </a:p>
      </dsp:txBody>
      <dsp:txXfrm>
        <a:off x="3360116" y="291528"/>
        <a:ext cx="1150642" cy="673620"/>
      </dsp:txXfrm>
    </dsp:sp>
    <dsp:sp modelId="{3B27CB24-B89A-A04C-B8D2-F78599DAC8BC}">
      <dsp:nvSpPr>
        <dsp:cNvPr id="0" name=""/>
        <dsp:cNvSpPr/>
      </dsp:nvSpPr>
      <dsp:spPr>
        <a:xfrm>
          <a:off x="4650971" y="480461"/>
          <a:ext cx="252822" cy="2957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650971" y="539612"/>
        <a:ext cx="176975" cy="177452"/>
      </dsp:txXfrm>
    </dsp:sp>
    <dsp:sp modelId="{382F345F-2E09-7342-909E-C4120C5D69C7}">
      <dsp:nvSpPr>
        <dsp:cNvPr id="0" name=""/>
        <dsp:cNvSpPr/>
      </dsp:nvSpPr>
      <dsp:spPr>
        <a:xfrm>
          <a:off x="5008738" y="270571"/>
          <a:ext cx="1192556" cy="7155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Hyperparameter Tuning with </a:t>
          </a:r>
          <a:r>
            <a:rPr lang="en-US" sz="1200" kern="1200" dirty="0" err="1"/>
            <a:t>GridSeachCV</a:t>
          </a:r>
          <a:endParaRPr lang="en-US" sz="1200" kern="1200" dirty="0"/>
        </a:p>
      </dsp:txBody>
      <dsp:txXfrm>
        <a:off x="5029695" y="291528"/>
        <a:ext cx="1150642" cy="673620"/>
      </dsp:txXfrm>
    </dsp:sp>
    <dsp:sp modelId="{E29F94AD-45B8-FF4F-8991-33D70CF5D372}">
      <dsp:nvSpPr>
        <dsp:cNvPr id="0" name=""/>
        <dsp:cNvSpPr/>
      </dsp:nvSpPr>
      <dsp:spPr>
        <a:xfrm>
          <a:off x="6320551" y="480461"/>
          <a:ext cx="252822" cy="2957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320551" y="539612"/>
        <a:ext cx="176975" cy="177452"/>
      </dsp:txXfrm>
    </dsp:sp>
    <dsp:sp modelId="{C365A5A1-93CF-0D42-AA8E-1A306C492666}">
      <dsp:nvSpPr>
        <dsp:cNvPr id="0" name=""/>
        <dsp:cNvSpPr/>
      </dsp:nvSpPr>
      <dsp:spPr>
        <a:xfrm>
          <a:off x="6678318" y="270571"/>
          <a:ext cx="1192556" cy="7155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Accuracy Score &amp; Confusion Matrix</a:t>
          </a:r>
        </a:p>
      </dsp:txBody>
      <dsp:txXfrm>
        <a:off x="6699275" y="291528"/>
        <a:ext cx="1150642" cy="673620"/>
      </dsp:txXfrm>
    </dsp:sp>
    <dsp:sp modelId="{3B555E72-20F4-9645-9526-FD53F7B09CAC}">
      <dsp:nvSpPr>
        <dsp:cNvPr id="0" name=""/>
        <dsp:cNvSpPr/>
      </dsp:nvSpPr>
      <dsp:spPr>
        <a:xfrm>
          <a:off x="7990131" y="480461"/>
          <a:ext cx="252822" cy="2957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990131" y="539612"/>
        <a:ext cx="176975" cy="177452"/>
      </dsp:txXfrm>
    </dsp:sp>
    <dsp:sp modelId="{470D61E0-E571-AD4A-9424-ACDF9A7514D6}">
      <dsp:nvSpPr>
        <dsp:cNvPr id="0" name=""/>
        <dsp:cNvSpPr/>
      </dsp:nvSpPr>
      <dsp:spPr>
        <a:xfrm>
          <a:off x="8347898" y="270571"/>
          <a:ext cx="1192556" cy="7155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Assess Results</a:t>
          </a:r>
        </a:p>
      </dsp:txBody>
      <dsp:txXfrm>
        <a:off x="8368855" y="291528"/>
        <a:ext cx="1150642" cy="6736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474201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992065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300042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254564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dwerth/dwerth-ds_capstone/blob/main/lab/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werth/dwerth-ds_capstone/blob/main/lab/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werth/dwerth-ds_capstone/blob/main/lab/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werth/dwerth-ds_capstone/blob/main/lab/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werth/dwerth-ds_capstone/blob/main/lab/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dwerth/dwerth-ds_capstone/blob/main/lab/SpaceX_Machine_Learning_Prediction_Part_5.jupyterlite.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12"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image" Target="../media/image5.png"/><Relationship Id="rId5" Type="http://schemas.openxmlformats.org/officeDocument/2006/relationships/hyperlink" Target="https://github.com/dwerth/dwerth-ds_capstone/blob/main/lab/jupyter-labs-spacex-data-collection-api.ipynb" TargetMode="External"/><Relationship Id="rId10" Type="http://schemas.microsoft.com/office/2007/relationships/diagramDrawing" Target="../diagrams/drawing1.xml"/><Relationship Id="rId4" Type="http://schemas.openxmlformats.org/officeDocument/2006/relationships/hyperlink" Target="https://api.spacexdata.com/" TargetMode="External"/><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ki/List_of_Falcon_9_and_Falcon_Heavy_launches"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11" Type="http://schemas.openxmlformats.org/officeDocument/2006/relationships/image" Target="../media/image6.svg"/><Relationship Id="rId5" Type="http://schemas.openxmlformats.org/officeDocument/2006/relationships/diagramData" Target="../diagrams/data2.xml"/><Relationship Id="rId10" Type="http://schemas.openxmlformats.org/officeDocument/2006/relationships/image" Target="../media/image5.png"/><Relationship Id="rId4" Type="http://schemas.openxmlformats.org/officeDocument/2006/relationships/hyperlink" Target="https://github.com/dwerth/dwerth-ds_capstone/blob/main/lab/jupyter-labs-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David Wertheimer</a:t>
            </a:r>
          </a:p>
          <a:p>
            <a:r>
              <a:rPr lang="en-US" dirty="0">
                <a:solidFill>
                  <a:schemeClr val="bg2"/>
                </a:solidFill>
                <a:latin typeface="Abadi" panose="020B0604020104020204" pitchFamily="34" charset="0"/>
                <a:ea typeface="SF Pro" pitchFamily="2" charset="0"/>
                <a:cs typeface="SF Pro" pitchFamily="2" charset="0"/>
              </a:rPr>
              <a:t>November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(EDA) was performed to find patterns in the data and determine the label for training supervised models.</a:t>
            </a:r>
          </a:p>
          <a:p>
            <a:r>
              <a:rPr lang="en-US" sz="2200" dirty="0">
                <a:solidFill>
                  <a:schemeClr val="accent3">
                    <a:lumMod val="25000"/>
                  </a:schemeClr>
                </a:solidFill>
                <a:latin typeface="Abadi" panose="020B0604020104020204" pitchFamily="34" charset="0"/>
              </a:rPr>
              <a:t>This exploration looked at launches from each site, orbits, mission outcome by orbit, and overall mission outcome.</a:t>
            </a:r>
          </a:p>
          <a:p>
            <a:r>
              <a:rPr lang="en-US" sz="2200" dirty="0">
                <a:solidFill>
                  <a:schemeClr val="accent3">
                    <a:lumMod val="25000"/>
                  </a:schemeClr>
                </a:solidFill>
                <a:latin typeface="Abadi" panose="020B0604020104020204" pitchFamily="34" charset="0"/>
              </a:rPr>
              <a:t>Since not all landing attempts were successful, it was helpful to convert landing outcome data into training labels where “1” indicates a successful landing and “0” indicates a failed landing.</a:t>
            </a: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completed data wrangling notebook is available for review on </a:t>
            </a:r>
            <a:r>
              <a:rPr lang="en-US" sz="2200" dirty="0">
                <a:solidFill>
                  <a:schemeClr val="accent3">
                    <a:lumMod val="25000"/>
                  </a:schemeClr>
                </a:solidFill>
                <a:latin typeface="Abadi" panose="020B0604020104020204" pitchFamily="34" charset="0"/>
                <a:hlinkClick r:id="rId3"/>
              </a:rPr>
              <a:t>GitHub</a:t>
            </a:r>
            <a:r>
              <a:rPr lang="en-US" sz="2200" dirty="0">
                <a:solidFill>
                  <a:schemeClr val="accent3">
                    <a:lumMod val="25000"/>
                  </a:schemeClr>
                </a:solidFill>
                <a:latin typeface="Abadi" panose="020B0604020104020204" pitchFamily="34" charset="0"/>
              </a:rPr>
              <a:t>.</a:t>
            </a:r>
          </a:p>
          <a:p>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10" name="Diagram 9">
            <a:extLst>
              <a:ext uri="{FF2B5EF4-FFF2-40B4-BE49-F238E27FC236}">
                <a16:creationId xmlns:a16="http://schemas.microsoft.com/office/drawing/2014/main" id="{1A174F23-DF76-6833-0730-A0631E0BDE2B}"/>
              </a:ext>
            </a:extLst>
          </p:cNvPr>
          <p:cNvGraphicFramePr/>
          <p:nvPr>
            <p:extLst>
              <p:ext uri="{D42A27DB-BD31-4B8C-83A1-F6EECF244321}">
                <p14:modId xmlns:p14="http://schemas.microsoft.com/office/powerpoint/2010/main" val="357619215"/>
              </p:ext>
            </p:extLst>
          </p:nvPr>
        </p:nvGraphicFramePr>
        <p:xfrm>
          <a:off x="1092375" y="4156221"/>
          <a:ext cx="9785831" cy="16191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500" y="5946797"/>
            <a:ext cx="10619000" cy="77368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The completed EDA with data visualization notebook is available on </a:t>
            </a:r>
            <a:r>
              <a:rPr lang="en-US" sz="1800" dirty="0">
                <a:solidFill>
                  <a:schemeClr val="accent3">
                    <a:lumMod val="25000"/>
                  </a:schemeClr>
                </a:solidFill>
                <a:latin typeface="Abadi" panose="020B0604020104020204" pitchFamily="34" charset="0"/>
                <a:hlinkClick r:id="rId3"/>
              </a:rPr>
              <a:t>GitHub</a:t>
            </a:r>
            <a:r>
              <a:rPr lang="en-US" sz="18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1">
            <a:extLst>
              <a:ext uri="{FF2B5EF4-FFF2-40B4-BE49-F238E27FC236}">
                <a16:creationId xmlns:a16="http://schemas.microsoft.com/office/drawing/2014/main" id="{A5AA66CF-9FC6-1DF8-A41D-455FCBE613E4}"/>
              </a:ext>
            </a:extLst>
          </p:cNvPr>
          <p:cNvGraphicFramePr>
            <a:graphicFrameLocks noGrp="1"/>
          </p:cNvGraphicFramePr>
          <p:nvPr>
            <p:extLst>
              <p:ext uri="{D42A27DB-BD31-4B8C-83A1-F6EECF244321}">
                <p14:modId xmlns:p14="http://schemas.microsoft.com/office/powerpoint/2010/main" val="71069676"/>
              </p:ext>
            </p:extLst>
          </p:nvPr>
        </p:nvGraphicFramePr>
        <p:xfrm>
          <a:off x="786500" y="1458596"/>
          <a:ext cx="10619000" cy="4196080"/>
        </p:xfrm>
        <a:graphic>
          <a:graphicData uri="http://schemas.openxmlformats.org/drawingml/2006/table">
            <a:tbl>
              <a:tblPr firstRow="1" bandRow="1">
                <a:tableStyleId>{5C22544A-7EE6-4342-B048-85BDC9FD1C3A}</a:tableStyleId>
              </a:tblPr>
              <a:tblGrid>
                <a:gridCol w="1544765">
                  <a:extLst>
                    <a:ext uri="{9D8B030D-6E8A-4147-A177-3AD203B41FA5}">
                      <a16:colId xmlns:a16="http://schemas.microsoft.com/office/drawing/2014/main" val="2482520450"/>
                    </a:ext>
                  </a:extLst>
                </a:gridCol>
                <a:gridCol w="1847983">
                  <a:extLst>
                    <a:ext uri="{9D8B030D-6E8A-4147-A177-3AD203B41FA5}">
                      <a16:colId xmlns:a16="http://schemas.microsoft.com/office/drawing/2014/main" val="622065427"/>
                    </a:ext>
                  </a:extLst>
                </a:gridCol>
                <a:gridCol w="3024554">
                  <a:extLst>
                    <a:ext uri="{9D8B030D-6E8A-4147-A177-3AD203B41FA5}">
                      <a16:colId xmlns:a16="http://schemas.microsoft.com/office/drawing/2014/main" val="2015138639"/>
                    </a:ext>
                  </a:extLst>
                </a:gridCol>
                <a:gridCol w="4201698">
                  <a:extLst>
                    <a:ext uri="{9D8B030D-6E8A-4147-A177-3AD203B41FA5}">
                      <a16:colId xmlns:a16="http://schemas.microsoft.com/office/drawing/2014/main" val="2590405747"/>
                    </a:ext>
                  </a:extLst>
                </a:gridCol>
              </a:tblGrid>
              <a:tr h="370840">
                <a:tc>
                  <a:txBody>
                    <a:bodyPr/>
                    <a:lstStyle/>
                    <a:p>
                      <a:r>
                        <a:rPr lang="en-US" dirty="0"/>
                        <a:t>Parameters</a:t>
                      </a:r>
                    </a:p>
                  </a:txBody>
                  <a:tcPr/>
                </a:tc>
                <a:tc>
                  <a:txBody>
                    <a:bodyPr/>
                    <a:lstStyle/>
                    <a:p>
                      <a:r>
                        <a:rPr lang="en-US" dirty="0"/>
                        <a:t>Plot Type</a:t>
                      </a:r>
                    </a:p>
                  </a:txBody>
                  <a:tcPr/>
                </a:tc>
                <a:tc>
                  <a:txBody>
                    <a:bodyPr/>
                    <a:lstStyle/>
                    <a:p>
                      <a:r>
                        <a:rPr lang="en-US" dirty="0"/>
                        <a:t>Why</a:t>
                      </a:r>
                    </a:p>
                  </a:txBody>
                  <a:tcPr/>
                </a:tc>
                <a:tc>
                  <a:txBody>
                    <a:bodyPr/>
                    <a:lstStyle/>
                    <a:p>
                      <a:r>
                        <a:rPr lang="en-US" dirty="0"/>
                        <a:t>Observation</a:t>
                      </a:r>
                    </a:p>
                  </a:txBody>
                  <a:tcPr/>
                </a:tc>
                <a:extLst>
                  <a:ext uri="{0D108BD9-81ED-4DB2-BD59-A6C34878D82A}">
                    <a16:rowId xmlns:a16="http://schemas.microsoft.com/office/drawing/2014/main" val="287599595"/>
                  </a:ext>
                </a:extLst>
              </a:tr>
              <a:tr h="370840">
                <a:tc>
                  <a:txBody>
                    <a:bodyPr/>
                    <a:lstStyle/>
                    <a:p>
                      <a:pPr marL="171450" indent="-171450">
                        <a:buFont typeface="Arial" panose="020B0604020202020204" pitchFamily="34" charset="0"/>
                        <a:buChar char="•"/>
                      </a:pPr>
                      <a:r>
                        <a:rPr lang="en-US" sz="1100" dirty="0"/>
                        <a:t>Flight Number</a:t>
                      </a:r>
                    </a:p>
                    <a:p>
                      <a:pPr marL="171450" indent="-171450">
                        <a:buFont typeface="Arial" panose="020B0604020202020204" pitchFamily="34" charset="0"/>
                        <a:buChar char="•"/>
                      </a:pPr>
                      <a:r>
                        <a:rPr lang="en-US" sz="1100" dirty="0"/>
                        <a:t>Payload Mass</a:t>
                      </a:r>
                    </a:p>
                    <a:p>
                      <a:pPr marL="171450" indent="-171450">
                        <a:buFont typeface="Arial" panose="020B0604020202020204" pitchFamily="34" charset="0"/>
                        <a:buChar char="•"/>
                      </a:pPr>
                      <a:r>
                        <a:rPr lang="en-US" sz="1100" dirty="0"/>
                        <a:t>Landing Outcome</a:t>
                      </a:r>
                    </a:p>
                  </a:txBody>
                  <a:tcPr/>
                </a:tc>
                <a:tc>
                  <a:txBody>
                    <a:bodyPr/>
                    <a:lstStyle/>
                    <a:p>
                      <a:r>
                        <a:rPr lang="en-US" sz="1100" b="1" dirty="0"/>
                        <a:t>Scatter Plot </a:t>
                      </a:r>
                      <a:r>
                        <a:rPr lang="en-US" sz="1100" dirty="0"/>
                        <a:t>with color representing landing outcome</a:t>
                      </a:r>
                    </a:p>
                  </a:txBody>
                  <a:tcPr/>
                </a:tc>
                <a:tc>
                  <a:txBody>
                    <a:bodyPr/>
                    <a:lstStyle/>
                    <a:p>
                      <a:r>
                        <a:rPr lang="en-US" sz="1100" dirty="0"/>
                        <a:t>See the impact of launch attempts over time and payload mass would impact launch outcome.</a:t>
                      </a:r>
                    </a:p>
                  </a:txBody>
                  <a:tcPr/>
                </a:tc>
                <a:tc>
                  <a:txBody>
                    <a:bodyPr/>
                    <a:lstStyle/>
                    <a:p>
                      <a:r>
                        <a:rPr lang="en-US" sz="1100" dirty="0"/>
                        <a:t>As SpaceX gained experience and confidence, they increased payload mass and achieved greater landing success.</a:t>
                      </a:r>
                    </a:p>
                  </a:txBody>
                  <a:tcPr/>
                </a:tc>
                <a:extLst>
                  <a:ext uri="{0D108BD9-81ED-4DB2-BD59-A6C34878D82A}">
                    <a16:rowId xmlns:a16="http://schemas.microsoft.com/office/drawing/2014/main" val="1721126901"/>
                  </a:ext>
                </a:extLst>
              </a:tr>
              <a:tr h="370840">
                <a:tc>
                  <a:txBody>
                    <a:bodyPr/>
                    <a:lstStyle/>
                    <a:p>
                      <a:pPr marL="171450" indent="-171450">
                        <a:buFont typeface="Arial" panose="020B0604020202020204" pitchFamily="34" charset="0"/>
                        <a:buChar char="•"/>
                      </a:pPr>
                      <a:r>
                        <a:rPr lang="en-US" sz="1100" dirty="0"/>
                        <a:t>Flight Number</a:t>
                      </a:r>
                    </a:p>
                    <a:p>
                      <a:pPr marL="171450" indent="-171450">
                        <a:buFont typeface="Arial" panose="020B0604020202020204" pitchFamily="34" charset="0"/>
                        <a:buChar char="•"/>
                      </a:pPr>
                      <a:r>
                        <a:rPr lang="en-US" sz="1100" dirty="0"/>
                        <a:t>Launch Site</a:t>
                      </a:r>
                    </a:p>
                    <a:p>
                      <a:pPr marL="171450" indent="-171450">
                        <a:buFont typeface="Arial" panose="020B0604020202020204" pitchFamily="34" charset="0"/>
                        <a:buChar char="•"/>
                      </a:pPr>
                      <a:r>
                        <a:rPr lang="en-US" sz="1100" dirty="0"/>
                        <a:t>Landing Outcome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Scatter Plot </a:t>
                      </a:r>
                      <a:r>
                        <a:rPr lang="en-US" sz="1100" dirty="0"/>
                        <a:t>with color representing landing outcome</a:t>
                      </a:r>
                    </a:p>
                  </a:txBody>
                  <a:tcPr/>
                </a:tc>
                <a:tc>
                  <a:txBody>
                    <a:bodyPr/>
                    <a:lstStyle/>
                    <a:p>
                      <a:r>
                        <a:rPr lang="en-US" sz="1100" dirty="0"/>
                        <a:t>To visualize the relationship between flight number (attempts over time) and the launch site.</a:t>
                      </a:r>
                    </a:p>
                  </a:txBody>
                  <a:tcPr/>
                </a:tc>
                <a:tc>
                  <a:txBody>
                    <a:bodyPr/>
                    <a:lstStyle/>
                    <a:p>
                      <a:r>
                        <a:rPr lang="en-US" sz="1100" dirty="0"/>
                        <a:t>As the number of launches increased, the landing success rate also increased. It’s unclear from the visualization if the launch site had much impact.</a:t>
                      </a:r>
                    </a:p>
                  </a:txBody>
                  <a:tcPr/>
                </a:tc>
                <a:extLst>
                  <a:ext uri="{0D108BD9-81ED-4DB2-BD59-A6C34878D82A}">
                    <a16:rowId xmlns:a16="http://schemas.microsoft.com/office/drawing/2014/main" val="76029018"/>
                  </a:ext>
                </a:extLst>
              </a:tr>
              <a:tr h="370840">
                <a:tc>
                  <a:txBody>
                    <a:bodyPr/>
                    <a:lstStyle/>
                    <a:p>
                      <a:pPr marL="171450" indent="-171450">
                        <a:buFont typeface="Arial" panose="020B0604020202020204" pitchFamily="34" charset="0"/>
                        <a:buChar char="•"/>
                      </a:pPr>
                      <a:r>
                        <a:rPr lang="en-US" sz="1100" dirty="0"/>
                        <a:t>Payload Mass</a:t>
                      </a:r>
                    </a:p>
                    <a:p>
                      <a:pPr marL="171450" indent="-171450">
                        <a:buFont typeface="Arial" panose="020B0604020202020204" pitchFamily="34" charset="0"/>
                        <a:buChar char="•"/>
                      </a:pPr>
                      <a:r>
                        <a:rPr lang="en-US" sz="1100" dirty="0"/>
                        <a:t>Launch Site</a:t>
                      </a:r>
                    </a:p>
                    <a:p>
                      <a:pPr marL="171450" indent="-171450">
                        <a:buFont typeface="Arial" panose="020B0604020202020204" pitchFamily="34" charset="0"/>
                        <a:buChar char="•"/>
                      </a:pPr>
                      <a:r>
                        <a:rPr lang="en-US" sz="1100" dirty="0"/>
                        <a:t>Landing Outcome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Scatter Plot </a:t>
                      </a:r>
                      <a:r>
                        <a:rPr lang="en-US" sz="1100" dirty="0"/>
                        <a:t>with color representing landing outcome</a:t>
                      </a:r>
                    </a:p>
                  </a:txBody>
                  <a:tcPr/>
                </a:tc>
                <a:tc>
                  <a:txBody>
                    <a:bodyPr/>
                    <a:lstStyle/>
                    <a:p>
                      <a:r>
                        <a:rPr lang="en-US" sz="1100" dirty="0"/>
                        <a:t>Visualize the relationship between Payload and Launch Site. Does the mass of the payload combined with the launch site show us anything?</a:t>
                      </a:r>
                    </a:p>
                  </a:txBody>
                  <a:tcPr/>
                </a:tc>
                <a:tc>
                  <a:txBody>
                    <a:bodyPr/>
                    <a:lstStyle/>
                    <a:p>
                      <a:r>
                        <a:rPr lang="en-US" sz="1100" dirty="0"/>
                        <a:t>The most unambiguous indication from the visualization is that no launches over 10,000 kg were attempted from VAFB SLC 4E.</a:t>
                      </a:r>
                    </a:p>
                  </a:txBody>
                  <a:tcPr/>
                </a:tc>
                <a:extLst>
                  <a:ext uri="{0D108BD9-81ED-4DB2-BD59-A6C34878D82A}">
                    <a16:rowId xmlns:a16="http://schemas.microsoft.com/office/drawing/2014/main" val="3199695164"/>
                  </a:ext>
                </a:extLst>
              </a:tr>
              <a:tr h="370840">
                <a:tc>
                  <a:txBody>
                    <a:bodyPr/>
                    <a:lstStyle/>
                    <a:p>
                      <a:pPr marL="171450" indent="-171450">
                        <a:buFont typeface="Arial" panose="020B0604020202020204" pitchFamily="34" charset="0"/>
                        <a:buChar char="•"/>
                      </a:pPr>
                      <a:r>
                        <a:rPr lang="en-US" sz="1100" dirty="0"/>
                        <a:t>Orbit</a:t>
                      </a:r>
                    </a:p>
                    <a:p>
                      <a:pPr marL="171450" indent="-171450">
                        <a:buFont typeface="Arial" panose="020B0604020202020204" pitchFamily="34" charset="0"/>
                        <a:buChar char="•"/>
                      </a:pPr>
                      <a:r>
                        <a:rPr lang="en-US" sz="1100" dirty="0"/>
                        <a:t>Landing Outcome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Bar Plot </a:t>
                      </a:r>
                      <a:r>
                        <a:rPr lang="en-US" sz="1100" dirty="0"/>
                        <a:t>representing success rate as a percentage.</a:t>
                      </a:r>
                    </a:p>
                  </a:txBody>
                  <a:tcPr/>
                </a:tc>
                <a:tc>
                  <a:txBody>
                    <a:bodyPr/>
                    <a:lstStyle/>
                    <a:p>
                      <a:r>
                        <a:rPr lang="en-US" sz="1100" dirty="0"/>
                        <a:t>Visualize the relationship between the success rate of each orbit type.</a:t>
                      </a:r>
                    </a:p>
                  </a:txBody>
                  <a:tcPr/>
                </a:tc>
                <a:tc>
                  <a:txBody>
                    <a:bodyPr/>
                    <a:lstStyle/>
                    <a:p>
                      <a:r>
                        <a:rPr lang="en-US" sz="1100" dirty="0"/>
                        <a:t>The Orbits with the highest level of successful landing outcomes were ES-L1, GEO, HEO, and SSO.</a:t>
                      </a:r>
                    </a:p>
                  </a:txBody>
                  <a:tcPr/>
                </a:tc>
                <a:extLst>
                  <a:ext uri="{0D108BD9-81ED-4DB2-BD59-A6C34878D82A}">
                    <a16:rowId xmlns:a16="http://schemas.microsoft.com/office/drawing/2014/main" val="4023107293"/>
                  </a:ext>
                </a:extLst>
              </a:tr>
              <a:tr h="370840">
                <a:tc>
                  <a:txBody>
                    <a:bodyPr/>
                    <a:lstStyle/>
                    <a:p>
                      <a:pPr marL="171450" indent="-171450">
                        <a:buFont typeface="Arial" panose="020B0604020202020204" pitchFamily="34" charset="0"/>
                        <a:buChar char="•"/>
                      </a:pPr>
                      <a:r>
                        <a:rPr lang="en-US" sz="1100" dirty="0"/>
                        <a:t>Flight Number</a:t>
                      </a:r>
                    </a:p>
                    <a:p>
                      <a:pPr marL="171450" indent="-171450">
                        <a:buFont typeface="Arial" panose="020B0604020202020204" pitchFamily="34" charset="0"/>
                        <a:buChar char="•"/>
                      </a:pPr>
                      <a:r>
                        <a:rPr lang="en-US" sz="1100" dirty="0"/>
                        <a:t>Orbit</a:t>
                      </a:r>
                    </a:p>
                    <a:p>
                      <a:pPr marL="171450" indent="-171450">
                        <a:buFont typeface="Arial" panose="020B0604020202020204" pitchFamily="34" charset="0"/>
                        <a:buChar char="•"/>
                      </a:pPr>
                      <a:r>
                        <a:rPr lang="en-US" sz="1100" dirty="0"/>
                        <a:t>Landing Outcome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Scatter Plot </a:t>
                      </a:r>
                      <a:r>
                        <a:rPr lang="en-US" sz="1100" dirty="0"/>
                        <a:t>with color representing landing outcome</a:t>
                      </a:r>
                    </a:p>
                  </a:txBody>
                  <a:tcPr/>
                </a:tc>
                <a:tc>
                  <a:txBody>
                    <a:bodyPr/>
                    <a:lstStyle/>
                    <a:p>
                      <a:r>
                        <a:rPr lang="en-US" sz="1100" dirty="0"/>
                        <a:t>Visualize the relationship between Flight Number (attempts over time) and Orbit type.</a:t>
                      </a:r>
                    </a:p>
                  </a:txBody>
                  <a:tcPr/>
                </a:tc>
                <a:tc>
                  <a:txBody>
                    <a:bodyPr/>
                    <a:lstStyle/>
                    <a:p>
                      <a:r>
                        <a:rPr lang="en-US" sz="1100" dirty="0"/>
                        <a:t>The LEO orbit success rate is related to the number of flights (no failures after the first two), while there seems to be no relationship between the number of flights for the GTO orbit (ongoing failures).</a:t>
                      </a:r>
                    </a:p>
                  </a:txBody>
                  <a:tcPr/>
                </a:tc>
                <a:extLst>
                  <a:ext uri="{0D108BD9-81ED-4DB2-BD59-A6C34878D82A}">
                    <a16:rowId xmlns:a16="http://schemas.microsoft.com/office/drawing/2014/main" val="1722341575"/>
                  </a:ext>
                </a:extLst>
              </a:tr>
              <a:tr h="370840">
                <a:tc>
                  <a:txBody>
                    <a:bodyPr/>
                    <a:lstStyle/>
                    <a:p>
                      <a:pPr marL="171450" indent="-171450">
                        <a:buFont typeface="Arial" panose="020B0604020202020204" pitchFamily="34" charset="0"/>
                        <a:buChar char="•"/>
                      </a:pPr>
                      <a:r>
                        <a:rPr lang="en-US" sz="1100" dirty="0"/>
                        <a:t>Payload Mass</a:t>
                      </a:r>
                    </a:p>
                    <a:p>
                      <a:pPr marL="171450" indent="-171450">
                        <a:buFont typeface="Arial" panose="020B0604020202020204" pitchFamily="34" charset="0"/>
                        <a:buChar char="•"/>
                      </a:pPr>
                      <a:r>
                        <a:rPr lang="en-US" sz="1100" dirty="0"/>
                        <a:t>Orbit</a:t>
                      </a:r>
                    </a:p>
                    <a:p>
                      <a:pPr marL="171450" indent="-171450">
                        <a:buFont typeface="Arial" panose="020B0604020202020204" pitchFamily="34" charset="0"/>
                        <a:buChar char="•"/>
                      </a:pPr>
                      <a:r>
                        <a:rPr lang="en-US" sz="1100" dirty="0"/>
                        <a:t>Landing Outcome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Scatter Plot </a:t>
                      </a:r>
                      <a:r>
                        <a:rPr lang="en-US" sz="1100" dirty="0"/>
                        <a:t>with color representing landing outcome</a:t>
                      </a:r>
                    </a:p>
                  </a:txBody>
                  <a:tcPr/>
                </a:tc>
                <a:tc>
                  <a:txBody>
                    <a:bodyPr/>
                    <a:lstStyle/>
                    <a:p>
                      <a:r>
                        <a:rPr lang="en-US" sz="1100" dirty="0"/>
                        <a:t>Visualize the relationship between Payload Mass and type of Orbit.</a:t>
                      </a:r>
                    </a:p>
                  </a:txBody>
                  <a:tcPr/>
                </a:tc>
                <a:tc>
                  <a:txBody>
                    <a:bodyPr/>
                    <a:lstStyle/>
                    <a:p>
                      <a:r>
                        <a:rPr lang="en-US" sz="1100" dirty="0"/>
                        <a:t>With heavy payloads, successful landings are higher for Polar, LEO, and ISS orbits. However, GTO cannot be distinguished well, as successful and failed landings are both present in the visualization.</a:t>
                      </a:r>
                    </a:p>
                  </a:txBody>
                  <a:tcPr/>
                </a:tc>
                <a:extLst>
                  <a:ext uri="{0D108BD9-81ED-4DB2-BD59-A6C34878D82A}">
                    <a16:rowId xmlns:a16="http://schemas.microsoft.com/office/drawing/2014/main" val="669891993"/>
                  </a:ext>
                </a:extLst>
              </a:tr>
              <a:tr h="370840">
                <a:tc>
                  <a:txBody>
                    <a:bodyPr/>
                    <a:lstStyle/>
                    <a:p>
                      <a:pPr marL="171450" indent="-171450">
                        <a:buFont typeface="Arial" panose="020B0604020202020204" pitchFamily="34" charset="0"/>
                        <a:buChar char="•"/>
                      </a:pPr>
                      <a:r>
                        <a:rPr lang="en-US" sz="1100" dirty="0"/>
                        <a:t>Year</a:t>
                      </a:r>
                    </a:p>
                    <a:p>
                      <a:pPr marL="171450" indent="-171450">
                        <a:buFont typeface="Arial" panose="020B0604020202020204" pitchFamily="34" charset="0"/>
                        <a:buChar char="•"/>
                      </a:pPr>
                      <a:r>
                        <a:rPr lang="en-US" sz="1100" dirty="0"/>
                        <a:t>Success Rate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Line Plot</a:t>
                      </a:r>
                      <a:r>
                        <a:rPr lang="en-US" sz="1100" b="0" dirty="0"/>
                        <a:t> showing landing success.</a:t>
                      </a:r>
                      <a:endParaRPr lang="en-US" sz="1100" b="1" dirty="0"/>
                    </a:p>
                  </a:txBody>
                  <a:tcPr/>
                </a:tc>
                <a:tc>
                  <a:txBody>
                    <a:bodyPr/>
                    <a:lstStyle/>
                    <a:p>
                      <a:r>
                        <a:rPr lang="en-US" sz="1100" dirty="0"/>
                        <a:t>Visualize the launch success yearly trend.</a:t>
                      </a:r>
                    </a:p>
                  </a:txBody>
                  <a:tcPr/>
                </a:tc>
                <a:tc>
                  <a:txBody>
                    <a:bodyPr/>
                    <a:lstStyle/>
                    <a:p>
                      <a:r>
                        <a:rPr lang="en-US" sz="1100" dirty="0"/>
                        <a:t>The success rate steadily improved from 2013 to 2020, except for a notable dip in 2018.</a:t>
                      </a:r>
                    </a:p>
                  </a:txBody>
                  <a:tcPr/>
                </a:tc>
                <a:extLst>
                  <a:ext uri="{0D108BD9-81ED-4DB2-BD59-A6C34878D82A}">
                    <a16:rowId xmlns:a16="http://schemas.microsoft.com/office/drawing/2014/main" val="434812486"/>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4418"/>
            <a:ext cx="10567175" cy="4583495"/>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SQL queries performed to understand the data set were: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the unique launch site names</a:t>
            </a:r>
          </a:p>
          <a:p>
            <a:pPr lvl="1">
              <a:lnSpc>
                <a:spcPct val="100000"/>
              </a:lnSpc>
              <a:spcBef>
                <a:spcPts val="1400"/>
              </a:spcBef>
            </a:pPr>
            <a:r>
              <a:rPr lang="en-US" sz="1800" dirty="0">
                <a:solidFill>
                  <a:schemeClr val="accent3">
                    <a:lumMod val="25000"/>
                  </a:schemeClr>
                </a:solidFill>
                <a:latin typeface="Abadi" panose="020B0604020104020204" pitchFamily="34" charset="0"/>
              </a:rPr>
              <a:t>Query 5 records where the launch site name begins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Query the total payload mass for launches for NASA</a:t>
            </a:r>
          </a:p>
          <a:p>
            <a:pPr lvl="1">
              <a:lnSpc>
                <a:spcPct val="100000"/>
              </a:lnSpc>
              <a:spcBef>
                <a:spcPts val="1400"/>
              </a:spcBef>
            </a:pPr>
            <a:r>
              <a:rPr lang="en-US" sz="1800" dirty="0">
                <a:solidFill>
                  <a:schemeClr val="accent3">
                    <a:lumMod val="25000"/>
                  </a:schemeClr>
                </a:solidFill>
                <a:latin typeface="Abadi" panose="020B0604020104020204" pitchFamily="34" charset="0"/>
              </a:rPr>
              <a:t>Query the average payload mass for F9 v1.1 version boosters</a:t>
            </a:r>
          </a:p>
          <a:p>
            <a:pPr lvl="1">
              <a:lnSpc>
                <a:spcPct val="100000"/>
              </a:lnSpc>
              <a:spcBef>
                <a:spcPts val="1400"/>
              </a:spcBef>
            </a:pPr>
            <a:r>
              <a:rPr lang="en-US" sz="1800" dirty="0">
                <a:solidFill>
                  <a:schemeClr val="accent3">
                    <a:lumMod val="25000"/>
                  </a:schemeClr>
                </a:solidFill>
                <a:latin typeface="Abadi" panose="020B0604020104020204" pitchFamily="34" charset="0"/>
              </a:rPr>
              <a:t>Determine the date when the first successful ground pad landing was achieved</a:t>
            </a:r>
          </a:p>
          <a:p>
            <a:pPr lvl="1">
              <a:lnSpc>
                <a:spcPct val="100000"/>
              </a:lnSpc>
              <a:spcBef>
                <a:spcPts val="1400"/>
              </a:spcBef>
            </a:pPr>
            <a:r>
              <a:rPr lang="en-US" sz="1800" dirty="0">
                <a:solidFill>
                  <a:schemeClr val="accent3">
                    <a:lumMod val="25000"/>
                  </a:schemeClr>
                </a:solidFill>
                <a:latin typeface="Abadi" panose="020B0604020104020204" pitchFamily="34" charset="0"/>
              </a:rPr>
              <a:t>List the names of the boosters which have success in drone ships and have payload mass greater than 4,000 but less than 6,000 kg</a:t>
            </a:r>
          </a:p>
          <a:p>
            <a:pPr lvl="1">
              <a:lnSpc>
                <a:spcPct val="100000"/>
              </a:lnSpc>
              <a:spcBef>
                <a:spcPts val="1400"/>
              </a:spcBef>
            </a:pPr>
            <a:r>
              <a:rPr lang="en-US" sz="18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List the names of booster versions that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Query the records and display the month, drone ship landing failures, booster versions, and launch site for 2015.</a:t>
            </a:r>
          </a:p>
          <a:p>
            <a:pPr lvl="1">
              <a:lnSpc>
                <a:spcPct val="100000"/>
              </a:lnSpc>
              <a:spcBef>
                <a:spcPts val="1400"/>
              </a:spcBef>
            </a:pPr>
            <a:r>
              <a:rPr lang="en-US" sz="1800" dirty="0">
                <a:solidFill>
                  <a:schemeClr val="accent3">
                    <a:lumMod val="25000"/>
                  </a:schemeClr>
                </a:solidFill>
                <a:latin typeface="Abadi" panose="020B0604020104020204" pitchFamily="34" charset="0"/>
              </a:rPr>
              <a:t>Rank the count of landing outcomes between 2010-06-04 and 2017-03-20 in descending order.</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complete EDA with SQL notebook is available on </a:t>
            </a: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(markers, circles, lines, etc.) were added to the Folium maps to add in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Markers indicate launch pad locations, and Circles highlight the surrounding area on the Folium maps.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indicate the distance from the launch pads to railroad tracks, other infrastructure, and shorelines.</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clusters show the launches from each pad and color-coded to indicate successful (green) or failed (red) booster landings.</a:t>
            </a:r>
          </a:p>
          <a:p>
            <a:pPr>
              <a:lnSpc>
                <a:spcPct val="100000"/>
              </a:lnSpc>
              <a:spcBef>
                <a:spcPts val="1400"/>
              </a:spcBef>
            </a:pPr>
            <a:r>
              <a:rPr lang="en-US" sz="2200" dirty="0">
                <a:solidFill>
                  <a:schemeClr val="accent3">
                    <a:lumMod val="25000"/>
                  </a:schemeClr>
                </a:solidFill>
                <a:latin typeface="Abadi" panose="020B0604020104020204" pitchFamily="34" charset="0"/>
              </a:rPr>
              <a:t>These Markers, Circles, and Lines were added to help visualize launch sites, landing successes, and distances to essential features on the map.</a:t>
            </a:r>
          </a:p>
          <a:p>
            <a:pPr>
              <a:lnSpc>
                <a:spcPct val="100000"/>
              </a:lnSpc>
              <a:spcBef>
                <a:spcPts val="1400"/>
              </a:spcBef>
            </a:pPr>
            <a:r>
              <a:rPr lang="en-US" sz="2200" dirty="0">
                <a:solidFill>
                  <a:schemeClr val="accent3">
                    <a:lumMod val="25000"/>
                  </a:schemeClr>
                </a:solidFill>
                <a:latin typeface="Abadi" panose="020B0604020104020204" pitchFamily="34" charset="0"/>
              </a:rPr>
              <a:t>The complete Notebook with interactive Folium maps is available on </a:t>
            </a: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8791"/>
            <a:ext cx="10515600" cy="4678172"/>
          </a:xfrm>
          <a:prstGeom prst="rect">
            <a:avLst/>
          </a:prstGeom>
        </p:spPr>
        <p:txBody>
          <a:bodyPr vert="horz" lIns="91440" tIns="45720" rIns="91440" bIns="45720" rtlCol="0" anchor="t">
            <a:normAutofit/>
          </a:bodyPr>
          <a:lstStyle/>
          <a:p>
            <a:pPr>
              <a:lnSpc>
                <a:spcPct val="100000"/>
              </a:lnSpc>
              <a:spcBef>
                <a:spcPts val="1400"/>
              </a:spcBef>
            </a:pPr>
            <a:r>
              <a:rPr lang="en-US" sz="1900" dirty="0">
                <a:solidFill>
                  <a:schemeClr val="accent3">
                    <a:lumMod val="25000"/>
                  </a:schemeClr>
                </a:solidFill>
                <a:latin typeface="Abadi" panose="020B0604020104020204" pitchFamily="34" charset="0"/>
              </a:rPr>
              <a:t>An interactive dashboard was built to assist with discovering </a:t>
            </a:r>
            <a:r>
              <a:rPr lang="en-US" sz="1900" b="0" i="0" dirty="0">
                <a:solidFill>
                  <a:srgbClr val="333333"/>
                </a:solidFill>
                <a:effectLst/>
                <a:latin typeface="OpenSans"/>
              </a:rPr>
              <a:t>insights from the SpaceX dataset more easily than with static graphs.</a:t>
            </a:r>
          </a:p>
          <a:p>
            <a:pPr>
              <a:lnSpc>
                <a:spcPct val="100000"/>
              </a:lnSpc>
              <a:spcBef>
                <a:spcPts val="1400"/>
              </a:spcBef>
            </a:pPr>
            <a:r>
              <a:rPr lang="en-US" sz="1900" dirty="0">
                <a:solidFill>
                  <a:schemeClr val="accent3">
                    <a:lumMod val="25000"/>
                  </a:schemeClr>
                </a:solidFill>
                <a:latin typeface="Abadi" panose="020B0604020104020204" pitchFamily="34" charset="0"/>
              </a:rPr>
              <a:t>The dashboard application contains the following elements:</a:t>
            </a:r>
          </a:p>
          <a:p>
            <a:pPr lvl="1">
              <a:lnSpc>
                <a:spcPct val="100000"/>
              </a:lnSpc>
              <a:spcBef>
                <a:spcPts val="1400"/>
              </a:spcBef>
            </a:pPr>
            <a:r>
              <a:rPr lang="en-US" sz="1900" dirty="0">
                <a:solidFill>
                  <a:schemeClr val="accent3">
                    <a:lumMod val="25000"/>
                  </a:schemeClr>
                </a:solidFill>
                <a:latin typeface="Abadi" panose="020B0604020104020204" pitchFamily="34" charset="0"/>
              </a:rPr>
              <a:t>A dropdown list to select individual or all launch pads</a:t>
            </a:r>
          </a:p>
          <a:p>
            <a:pPr lvl="1">
              <a:lnSpc>
                <a:spcPct val="100000"/>
              </a:lnSpc>
              <a:spcBef>
                <a:spcPts val="1400"/>
              </a:spcBef>
            </a:pPr>
            <a:r>
              <a:rPr lang="en-US" sz="1900" dirty="0">
                <a:solidFill>
                  <a:schemeClr val="accent3">
                    <a:lumMod val="25000"/>
                  </a:schemeClr>
                </a:solidFill>
                <a:latin typeface="Abadi" panose="020B0604020104020204" pitchFamily="34" charset="0"/>
              </a:rPr>
              <a:t>A Range slider to choose payload mass range in kgs.</a:t>
            </a:r>
          </a:p>
          <a:p>
            <a:pPr lvl="1">
              <a:lnSpc>
                <a:spcPct val="100000"/>
              </a:lnSpc>
              <a:spcBef>
                <a:spcPts val="1400"/>
              </a:spcBef>
            </a:pPr>
            <a:r>
              <a:rPr lang="en-US" sz="1900" dirty="0">
                <a:solidFill>
                  <a:schemeClr val="accent3">
                    <a:lumMod val="25000"/>
                  </a:schemeClr>
                </a:solidFill>
                <a:latin typeface="Abadi" panose="020B0604020104020204" pitchFamily="34" charset="0"/>
              </a:rPr>
              <a:t>A Pie Chart that shows the success statistics based on the site selection dropdown</a:t>
            </a:r>
          </a:p>
          <a:p>
            <a:pPr lvl="1">
              <a:lnSpc>
                <a:spcPct val="100000"/>
              </a:lnSpc>
              <a:spcBef>
                <a:spcPts val="1400"/>
              </a:spcBef>
            </a:pPr>
            <a:r>
              <a:rPr lang="en-US" sz="1900" dirty="0">
                <a:solidFill>
                  <a:schemeClr val="accent3">
                    <a:lumMod val="25000"/>
                  </a:schemeClr>
                </a:solidFill>
                <a:latin typeface="Abadi" panose="020B0604020104020204" pitchFamily="34" charset="0"/>
              </a:rPr>
              <a:t>A Scatter Plot that shows Landing success based on the selected payload mass range and by color-coded booster version.</a:t>
            </a:r>
          </a:p>
          <a:p>
            <a:pPr>
              <a:lnSpc>
                <a:spcPct val="100000"/>
              </a:lnSpc>
              <a:spcBef>
                <a:spcPts val="1400"/>
              </a:spcBef>
            </a:pPr>
            <a:r>
              <a:rPr lang="en-US" sz="1900" dirty="0">
                <a:solidFill>
                  <a:schemeClr val="accent3">
                    <a:lumMod val="25000"/>
                  </a:schemeClr>
                </a:solidFill>
                <a:latin typeface="Abadi" panose="020B0604020104020204" pitchFamily="34" charset="0"/>
              </a:rPr>
              <a:t>The dashboard was built to answer questions like “Which site has the highest success rate?” and “Which Booster version has the highest launch success rate?”</a:t>
            </a:r>
          </a:p>
          <a:p>
            <a:pPr>
              <a:lnSpc>
                <a:spcPct val="100000"/>
              </a:lnSpc>
              <a:spcBef>
                <a:spcPts val="1400"/>
              </a:spcBef>
            </a:pPr>
            <a:r>
              <a:rPr lang="en-US" sz="1900" dirty="0">
                <a:solidFill>
                  <a:schemeClr val="accent3">
                    <a:lumMod val="25000"/>
                  </a:schemeClr>
                </a:solidFill>
                <a:latin typeface="Abadi" panose="020B0604020104020204" pitchFamily="34" charset="0"/>
              </a:rPr>
              <a:t>The source code for the </a:t>
            </a:r>
            <a:r>
              <a:rPr lang="en-US" sz="1900" dirty="0" err="1">
                <a:solidFill>
                  <a:schemeClr val="accent3">
                    <a:lumMod val="25000"/>
                  </a:schemeClr>
                </a:solidFill>
                <a:latin typeface="Abadi" panose="020B0604020104020204" pitchFamily="34" charset="0"/>
              </a:rPr>
              <a:t>Plotly</a:t>
            </a:r>
            <a:r>
              <a:rPr lang="en-US" sz="1900" dirty="0">
                <a:solidFill>
                  <a:schemeClr val="accent3">
                    <a:lumMod val="25000"/>
                  </a:schemeClr>
                </a:solidFill>
                <a:latin typeface="Abadi" panose="020B0604020104020204" pitchFamily="34" charset="0"/>
              </a:rPr>
              <a:t> Dash interactive Dashboard is available on </a:t>
            </a:r>
            <a:r>
              <a:rPr lang="en-US" sz="1900" dirty="0">
                <a:solidFill>
                  <a:schemeClr val="accent3">
                    <a:lumMod val="25000"/>
                  </a:schemeClr>
                </a:solidFill>
                <a:latin typeface="Abadi" panose="020B0604020104020204" pitchFamily="34" charset="0"/>
                <a:hlinkClick r:id="rId3"/>
              </a:rPr>
              <a:t>GitHub</a:t>
            </a:r>
            <a:r>
              <a:rPr lang="en-US" sz="1900" dirty="0">
                <a:solidFill>
                  <a:schemeClr val="accent3">
                    <a:lumMod val="25000"/>
                  </a:schemeClr>
                </a:solidFill>
                <a:latin typeface="Abadi" panose="020B0604020104020204" pitchFamily="34" charset="0"/>
              </a:rPr>
              <a:t>.</a:t>
            </a:r>
          </a:p>
          <a:p>
            <a:endParaRPr lang="en-US" sz="19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9745589" cy="2552646"/>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prepared in earlier modules was used for predictive analysis. Initially loaded into a Pandas data frame and then transformed and standardized in a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array.</a:t>
            </a:r>
          </a:p>
          <a:p>
            <a:pPr>
              <a:lnSpc>
                <a:spcPct val="100000"/>
              </a:lnSpc>
              <a:spcBef>
                <a:spcPts val="1400"/>
              </a:spcBef>
            </a:pPr>
            <a:r>
              <a:rPr lang="en-US" sz="2200" dirty="0">
                <a:solidFill>
                  <a:schemeClr val="accent3">
                    <a:lumMod val="25000"/>
                  </a:schemeClr>
                </a:solidFill>
                <a:latin typeface="Abadi" panose="020B0604020104020204" pitchFamily="34" charset="0"/>
              </a:rPr>
              <a:t>The data was then split into training and testing sets, with a 20% holdout set for testing the models after training.</a:t>
            </a:r>
          </a:p>
          <a:p>
            <a:pPr>
              <a:lnSpc>
                <a:spcPct val="100000"/>
              </a:lnSpc>
              <a:spcBef>
                <a:spcPts val="1400"/>
              </a:spcBef>
            </a:pPr>
            <a:r>
              <a:rPr lang="en-US" sz="2200" dirty="0">
                <a:solidFill>
                  <a:schemeClr val="accent3">
                    <a:lumMod val="25000"/>
                  </a:schemeClr>
                </a:solidFill>
                <a:latin typeface="Abadi" panose="020B0604020104020204" pitchFamily="34" charset="0"/>
              </a:rPr>
              <a:t>To determine which classification model would provide the best prediction accuracy, multiple models were tested using hyperparameter optimization with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fine-tune their performance.</a:t>
            </a:r>
          </a:p>
          <a:p>
            <a:pPr>
              <a:lnSpc>
                <a:spcPct val="100000"/>
              </a:lnSpc>
              <a:spcBef>
                <a:spcPts val="1400"/>
              </a:spcBef>
            </a:pPr>
            <a:r>
              <a:rPr lang="en-US" sz="2200" dirty="0">
                <a:solidFill>
                  <a:schemeClr val="accent3">
                    <a:lumMod val="25000"/>
                  </a:schemeClr>
                </a:solidFill>
                <a:latin typeface="Abadi" panose="020B0604020104020204" pitchFamily="34" charset="0"/>
              </a:rPr>
              <a:t>Model performance was assessed using a combination of a Confusion Matrix from accuracy scoring.</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B06AF6CA-7518-2FB0-7605-97C47BE1DC52}"/>
              </a:ext>
            </a:extLst>
          </p:cNvPr>
          <p:cNvGraphicFramePr/>
          <p:nvPr>
            <p:extLst>
              <p:ext uri="{D42A27DB-BD31-4B8C-83A1-F6EECF244321}">
                <p14:modId xmlns:p14="http://schemas.microsoft.com/office/powerpoint/2010/main" val="2449409245"/>
              </p:ext>
            </p:extLst>
          </p:nvPr>
        </p:nvGraphicFramePr>
        <p:xfrm>
          <a:off x="1106880" y="3859522"/>
          <a:ext cx="9540455" cy="1256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4">
            <a:extLst>
              <a:ext uri="{FF2B5EF4-FFF2-40B4-BE49-F238E27FC236}">
                <a16:creationId xmlns:a16="http://schemas.microsoft.com/office/drawing/2014/main" id="{86FCB16E-928E-A37A-0D57-D5591B1A23DB}"/>
              </a:ext>
            </a:extLst>
          </p:cNvPr>
          <p:cNvSpPr txBox="1">
            <a:spLocks/>
          </p:cNvSpPr>
          <p:nvPr/>
        </p:nvSpPr>
        <p:spPr>
          <a:xfrm>
            <a:off x="770010" y="5176433"/>
            <a:ext cx="9745589" cy="7520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accent3">
                    <a:lumMod val="25000"/>
                  </a:schemeClr>
                </a:solidFill>
                <a:latin typeface="Abadi" panose="020B0604020104020204" pitchFamily="34" charset="0"/>
              </a:rPr>
              <a:t>A notebook that contains the full analysis is available on </a:t>
            </a:r>
            <a:r>
              <a:rPr lang="en-US" sz="1700" dirty="0">
                <a:solidFill>
                  <a:schemeClr val="accent3">
                    <a:lumMod val="25000"/>
                  </a:schemeClr>
                </a:solidFill>
                <a:latin typeface="Abadi" panose="020B0604020104020204" pitchFamily="34" charset="0"/>
                <a:hlinkClick r:id="rId8"/>
              </a:rPr>
              <a:t>GitHub</a:t>
            </a:r>
            <a:r>
              <a:rPr lang="en-US" sz="17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82891"/>
            <a:ext cx="5254875" cy="46364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uses four launch pads</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mass for NASA payloads was 45,596 kg</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mass for Falcon 9 launches was 2,928.4 kg</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successful booster landing occurred on December 22, 2015</a:t>
            </a:r>
          </a:p>
          <a:p>
            <a:pPr lvl="1">
              <a:lnSpc>
                <a:spcPct val="100000"/>
              </a:lnSpc>
              <a:spcBef>
                <a:spcPts val="1400"/>
              </a:spcBef>
            </a:pPr>
            <a:r>
              <a:rPr lang="en-US" sz="1800" dirty="0">
                <a:solidFill>
                  <a:schemeClr val="accent3">
                    <a:lumMod val="25000"/>
                  </a:schemeClr>
                </a:solidFill>
                <a:latin typeface="Abadi" panose="020B0604020104020204" pitchFamily="34" charset="0"/>
              </a:rPr>
              <a:t>Four boosters for launches with payloads of between 4,000 and 6,000 kgs successfully landed on the drone ship.</a:t>
            </a:r>
          </a:p>
          <a:p>
            <a:pPr lvl="1">
              <a:lnSpc>
                <a:spcPct val="100000"/>
              </a:lnSpc>
              <a:spcBef>
                <a:spcPts val="1400"/>
              </a:spcBef>
            </a:pPr>
            <a:r>
              <a:rPr lang="en-US" sz="1800" dirty="0">
                <a:solidFill>
                  <a:schemeClr val="accent3">
                    <a:lumMod val="25000"/>
                  </a:schemeClr>
                </a:solidFill>
                <a:latin typeface="Abadi" panose="020B0604020104020204" pitchFamily="34" charset="0"/>
              </a:rPr>
              <a:t>SpaceX has a mission success rate of 99 out of 101.</a:t>
            </a:r>
          </a:p>
          <a:p>
            <a:pPr lvl="1">
              <a:lnSpc>
                <a:spcPct val="100000"/>
              </a:lnSpc>
              <a:spcBef>
                <a:spcPts val="1400"/>
              </a:spcBef>
            </a:pPr>
            <a:r>
              <a:rPr lang="en-US" sz="1800" dirty="0">
                <a:solidFill>
                  <a:schemeClr val="accent3">
                    <a:lumMod val="25000"/>
                  </a:schemeClr>
                </a:solidFill>
                <a:latin typeface="Abadi" panose="020B0604020104020204" pitchFamily="34" charset="0"/>
              </a:rPr>
              <a:t>SpaceX has had mixed success with booster landings when a landing was attempted but has improved over time.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predictive analysis showed that each model, when optimized, performed equally well as the other models. Each had an accuracy of 83.33%.</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075685A0-E47B-BB57-5D1D-D167619751A5}"/>
              </a:ext>
            </a:extLst>
          </p:cNvPr>
          <p:cNvPicPr>
            <a:picLocks noChangeAspect="1"/>
          </p:cNvPicPr>
          <p:nvPr/>
        </p:nvPicPr>
        <p:blipFill>
          <a:blip r:embed="rId4"/>
          <a:stretch>
            <a:fillRect/>
          </a:stretch>
        </p:blipFill>
        <p:spPr>
          <a:xfrm>
            <a:off x="8055506" y="1899047"/>
            <a:ext cx="3230105" cy="1843443"/>
          </a:xfrm>
          <a:prstGeom prst="rect">
            <a:avLst/>
          </a:prstGeom>
        </p:spPr>
      </p:pic>
      <p:pic>
        <p:nvPicPr>
          <p:cNvPr id="5" name="Picture 4">
            <a:extLst>
              <a:ext uri="{FF2B5EF4-FFF2-40B4-BE49-F238E27FC236}">
                <a16:creationId xmlns:a16="http://schemas.microsoft.com/office/drawing/2014/main" id="{C4EEBF8D-017A-CB65-F96F-8E6D74A55736}"/>
              </a:ext>
            </a:extLst>
          </p:cNvPr>
          <p:cNvPicPr>
            <a:picLocks noChangeAspect="1"/>
          </p:cNvPicPr>
          <p:nvPr/>
        </p:nvPicPr>
        <p:blipFill>
          <a:blip r:embed="rId5"/>
          <a:stretch>
            <a:fillRect/>
          </a:stretch>
        </p:blipFill>
        <p:spPr>
          <a:xfrm>
            <a:off x="7262246" y="4097051"/>
            <a:ext cx="3230105" cy="2059600"/>
          </a:xfrm>
          <a:prstGeom prst="rect">
            <a:avLst/>
          </a:prstGeom>
        </p:spPr>
      </p:pic>
      <p:sp>
        <p:nvSpPr>
          <p:cNvPr id="6" name="TextBox 5">
            <a:extLst>
              <a:ext uri="{FF2B5EF4-FFF2-40B4-BE49-F238E27FC236}">
                <a16:creationId xmlns:a16="http://schemas.microsoft.com/office/drawing/2014/main" id="{DF0C04FC-66B6-695B-7D33-622A1EB93F4D}"/>
              </a:ext>
            </a:extLst>
          </p:cNvPr>
          <p:cNvSpPr txBox="1"/>
          <p:nvPr/>
        </p:nvSpPr>
        <p:spPr>
          <a:xfrm>
            <a:off x="7262246" y="1552380"/>
            <a:ext cx="4023365" cy="307777"/>
          </a:xfrm>
          <a:prstGeom prst="rect">
            <a:avLst/>
          </a:prstGeom>
          <a:noFill/>
        </p:spPr>
        <p:txBody>
          <a:bodyPr wrap="square" rtlCol="0">
            <a:spAutoFit/>
          </a:bodyPr>
          <a:lstStyle/>
          <a:p>
            <a:pPr algn="ctr"/>
            <a:r>
              <a:rPr lang="en-US" sz="1400" b="1" dirty="0"/>
              <a:t>Interactive Dashboard Screenshots</a:t>
            </a:r>
          </a:p>
        </p:txBody>
      </p:sp>
      <p:sp>
        <p:nvSpPr>
          <p:cNvPr id="9" name="TextBox 8">
            <a:extLst>
              <a:ext uri="{FF2B5EF4-FFF2-40B4-BE49-F238E27FC236}">
                <a16:creationId xmlns:a16="http://schemas.microsoft.com/office/drawing/2014/main" id="{B9EC1197-1F6C-8E35-BD47-14AE4860C3C3}"/>
              </a:ext>
            </a:extLst>
          </p:cNvPr>
          <p:cNvSpPr txBox="1"/>
          <p:nvPr/>
        </p:nvSpPr>
        <p:spPr>
          <a:xfrm>
            <a:off x="8055506" y="3732308"/>
            <a:ext cx="3230105" cy="246221"/>
          </a:xfrm>
          <a:prstGeom prst="rect">
            <a:avLst/>
          </a:prstGeom>
          <a:noFill/>
        </p:spPr>
        <p:txBody>
          <a:bodyPr wrap="square" rtlCol="0">
            <a:spAutoFit/>
          </a:bodyPr>
          <a:lstStyle/>
          <a:p>
            <a:pPr algn="ctr"/>
            <a:r>
              <a:rPr lang="en-US" sz="1000" dirty="0">
                <a:solidFill>
                  <a:schemeClr val="accent1"/>
                </a:solidFill>
              </a:rPr>
              <a:t>Pie Chart Showing Successful Launches By Launch Site</a:t>
            </a:r>
          </a:p>
        </p:txBody>
      </p:sp>
      <p:sp>
        <p:nvSpPr>
          <p:cNvPr id="10" name="TextBox 9">
            <a:extLst>
              <a:ext uri="{FF2B5EF4-FFF2-40B4-BE49-F238E27FC236}">
                <a16:creationId xmlns:a16="http://schemas.microsoft.com/office/drawing/2014/main" id="{AEA69BAA-7EC5-BFB9-63AB-02361E1A5A78}"/>
              </a:ext>
            </a:extLst>
          </p:cNvPr>
          <p:cNvSpPr txBox="1"/>
          <p:nvPr/>
        </p:nvSpPr>
        <p:spPr>
          <a:xfrm>
            <a:off x="7262246" y="6156651"/>
            <a:ext cx="3230105" cy="400110"/>
          </a:xfrm>
          <a:prstGeom prst="rect">
            <a:avLst/>
          </a:prstGeom>
          <a:noFill/>
        </p:spPr>
        <p:txBody>
          <a:bodyPr wrap="square" rtlCol="0">
            <a:spAutoFit/>
          </a:bodyPr>
          <a:lstStyle/>
          <a:p>
            <a:pPr algn="ctr"/>
            <a:r>
              <a:rPr lang="en-US" sz="1000" dirty="0">
                <a:solidFill>
                  <a:schemeClr val="accent1"/>
                </a:solidFill>
              </a:rPr>
              <a:t>Scatter Plot that shows booster landing success versus payload mass and booster version.</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6" name="TextBox 5">
            <a:extLst>
              <a:ext uri="{FF2B5EF4-FFF2-40B4-BE49-F238E27FC236}">
                <a16:creationId xmlns:a16="http://schemas.microsoft.com/office/drawing/2014/main" id="{DF0C04FC-66B6-695B-7D33-622A1EB93F4D}"/>
              </a:ext>
            </a:extLst>
          </p:cNvPr>
          <p:cNvSpPr txBox="1"/>
          <p:nvPr/>
        </p:nvSpPr>
        <p:spPr>
          <a:xfrm>
            <a:off x="466239" y="1244603"/>
            <a:ext cx="639620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Using geographic visualizations, it is possible to determine that launch sites are located to optimize safety, access to infrastructure, and as close to the equator as is reasonably achievable.</a:t>
            </a:r>
          </a:p>
          <a:p>
            <a:pPr marL="285750" indent="-285750">
              <a:buFont typeface="Arial" panose="020B0604020202020204" pitchFamily="34" charset="0"/>
              <a:buChar char="•"/>
            </a:pPr>
            <a:r>
              <a:rPr lang="en-US" sz="1400" dirty="0"/>
              <a:t>For safety reasons, sites are located close to the shoreline and away from populated areas.</a:t>
            </a:r>
          </a:p>
          <a:p>
            <a:pPr marL="285750" indent="-285750">
              <a:buFont typeface="Arial" panose="020B0604020202020204" pitchFamily="34" charset="0"/>
              <a:buChar char="•"/>
            </a:pPr>
            <a:r>
              <a:rPr lang="en-US" sz="1400" dirty="0"/>
              <a:t>Access to infrastructure includes being close to railroads and the shoreline for ocean transportation of large equipment and rocket components.</a:t>
            </a:r>
          </a:p>
          <a:p>
            <a:pPr marL="285750" indent="-285750">
              <a:buFont typeface="Arial" panose="020B0604020202020204" pitchFamily="34" charset="0"/>
              <a:buChar char="•"/>
            </a:pPr>
            <a:r>
              <a:rPr lang="en-US" sz="1400" dirty="0"/>
              <a:t>Being close to the equator optimizes launch performance; thus, the sites are in the southern US.</a:t>
            </a:r>
          </a:p>
        </p:txBody>
      </p:sp>
      <p:pic>
        <p:nvPicPr>
          <p:cNvPr id="12" name="Picture 11">
            <a:extLst>
              <a:ext uri="{FF2B5EF4-FFF2-40B4-BE49-F238E27FC236}">
                <a16:creationId xmlns:a16="http://schemas.microsoft.com/office/drawing/2014/main" id="{BE70BB23-70F3-4FC8-886B-5DE3509322C6}"/>
              </a:ext>
            </a:extLst>
          </p:cNvPr>
          <p:cNvPicPr>
            <a:picLocks noChangeAspect="1"/>
          </p:cNvPicPr>
          <p:nvPr/>
        </p:nvPicPr>
        <p:blipFill>
          <a:blip r:embed="rId3"/>
          <a:stretch>
            <a:fillRect/>
          </a:stretch>
        </p:blipFill>
        <p:spPr>
          <a:xfrm>
            <a:off x="7428877" y="1369143"/>
            <a:ext cx="4144505" cy="2321216"/>
          </a:xfrm>
          <a:prstGeom prst="rect">
            <a:avLst/>
          </a:prstGeom>
          <a:ln w="25400">
            <a:solidFill>
              <a:schemeClr val="lt1">
                <a:hueOff val="0"/>
                <a:satOff val="0"/>
                <a:lumOff val="0"/>
              </a:schemeClr>
            </a:solidFill>
          </a:ln>
          <a:effectLst>
            <a:softEdge rad="1952"/>
          </a:effectLst>
        </p:spPr>
      </p:pic>
      <p:pic>
        <p:nvPicPr>
          <p:cNvPr id="13" name="Picture 12">
            <a:extLst>
              <a:ext uri="{FF2B5EF4-FFF2-40B4-BE49-F238E27FC236}">
                <a16:creationId xmlns:a16="http://schemas.microsoft.com/office/drawing/2014/main" id="{8347BA30-01AF-7BD7-8F2F-1D7F6ED9FA14}"/>
              </a:ext>
            </a:extLst>
          </p:cNvPr>
          <p:cNvPicPr>
            <a:picLocks noChangeAspect="1"/>
          </p:cNvPicPr>
          <p:nvPr/>
        </p:nvPicPr>
        <p:blipFill rotWithShape="1">
          <a:blip r:embed="rId4"/>
          <a:srcRect t="11808" b="15546"/>
          <a:stretch/>
        </p:blipFill>
        <p:spPr>
          <a:xfrm>
            <a:off x="2976239" y="3503311"/>
            <a:ext cx="7772400" cy="2723081"/>
          </a:xfrm>
          <a:prstGeom prst="rect">
            <a:avLst/>
          </a:prstGeom>
          <a:ln w="25400">
            <a:solidFill>
              <a:schemeClr val="lt1">
                <a:hueOff val="0"/>
                <a:satOff val="0"/>
                <a:lumOff val="0"/>
              </a:schemeClr>
            </a:solidFill>
          </a:ln>
        </p:spPr>
      </p:pic>
    </p:spTree>
    <p:extLst>
      <p:ext uri="{BB962C8B-B14F-4D97-AF65-F5344CB8AC3E}">
        <p14:creationId xmlns:p14="http://schemas.microsoft.com/office/powerpoint/2010/main" val="614414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29845" y="1608792"/>
            <a:ext cx="8395928" cy="594976"/>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plot shows that the success of booster landings increased as the number of flights increased.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D1DC3B7F-E682-F5D0-52C9-6AC37B4642D4}"/>
              </a:ext>
            </a:extLst>
          </p:cNvPr>
          <p:cNvPicPr>
            <a:picLocks noChangeAspect="1"/>
          </p:cNvPicPr>
          <p:nvPr/>
        </p:nvPicPr>
        <p:blipFill>
          <a:blip r:embed="rId3"/>
          <a:stretch>
            <a:fillRect/>
          </a:stretch>
        </p:blipFill>
        <p:spPr>
          <a:xfrm>
            <a:off x="1829844" y="2301425"/>
            <a:ext cx="8395929" cy="393246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04628" y="1606858"/>
            <a:ext cx="8446363" cy="816746"/>
          </a:xfrm>
          <a:prstGeom prst="rect">
            <a:avLst/>
          </a:prstGeom>
        </p:spPr>
        <p:txBody>
          <a:bodyPr>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Two observations can be drawn from this plot. One, all launches from VAFB SLC 4E had a payload mass of less than 10,000 kg. Two, as the payload mass increases, so does the overall success of landing boosters (it’s plausible that as SpaceX gained experience and confidence, they were able to increase payload mass along with increasing the success of booster recovery).</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9D1E9C9C-3E57-81B2-A43A-796B4D9545FB}"/>
              </a:ext>
            </a:extLst>
          </p:cNvPr>
          <p:cNvPicPr>
            <a:picLocks noChangeAspect="1"/>
          </p:cNvPicPr>
          <p:nvPr/>
        </p:nvPicPr>
        <p:blipFill>
          <a:blip r:embed="rId3"/>
          <a:stretch>
            <a:fillRect/>
          </a:stretch>
        </p:blipFill>
        <p:spPr>
          <a:xfrm>
            <a:off x="1804629" y="2359085"/>
            <a:ext cx="8446363" cy="395608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this plot we can see that ES-L1, GEO, HEO, and SSO had the highest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914D4AB4-B7D2-AD35-C0CC-D5A431A97690}"/>
              </a:ext>
            </a:extLst>
          </p:cNvPr>
          <p:cNvPicPr>
            <a:picLocks noChangeAspect="1"/>
          </p:cNvPicPr>
          <p:nvPr/>
        </p:nvPicPr>
        <p:blipFill>
          <a:blip r:embed="rId3"/>
          <a:stretch>
            <a:fillRect/>
          </a:stretch>
        </p:blipFill>
        <p:spPr>
          <a:xfrm>
            <a:off x="5521910" y="1885547"/>
            <a:ext cx="6138169" cy="373838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57197"/>
            <a:ext cx="10574741" cy="1261106"/>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This plot shows that over time, SpaceX transitioned from a program centered around LEO, ISS, PO, and GTO orbits to a significant increase in VLEO orbits. It also shows that the success rate has improved for LEO with the number of flights, whereas for GTO, it has not.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2CCBCB56-5C08-3EED-ABB2-5CF208F5A431}"/>
              </a:ext>
            </a:extLst>
          </p:cNvPr>
          <p:cNvPicPr>
            <a:picLocks noChangeAspect="1"/>
          </p:cNvPicPr>
          <p:nvPr/>
        </p:nvPicPr>
        <p:blipFill>
          <a:blip r:embed="rId3"/>
          <a:stretch>
            <a:fillRect/>
          </a:stretch>
        </p:blipFill>
        <p:spPr>
          <a:xfrm>
            <a:off x="770010" y="2718303"/>
            <a:ext cx="10574741" cy="324750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9310" y="1457380"/>
            <a:ext cx="10513377" cy="11829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With heavy payloads, landing success is greater for Polar, LEO, and ISS orbits. However, for GTO we cannot distinguish this as easily since both successful and failed landings are observed.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4D6AA00B-4982-2D67-2277-8C5951EDAC6F}"/>
              </a:ext>
            </a:extLst>
          </p:cNvPr>
          <p:cNvPicPr>
            <a:picLocks noChangeAspect="1"/>
          </p:cNvPicPr>
          <p:nvPr/>
        </p:nvPicPr>
        <p:blipFill>
          <a:blip r:embed="rId3"/>
          <a:stretch>
            <a:fillRect/>
          </a:stretch>
        </p:blipFill>
        <p:spPr>
          <a:xfrm>
            <a:off x="839311" y="2640330"/>
            <a:ext cx="10513377" cy="322865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68421"/>
            <a:ext cx="10547105" cy="137315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plot shows that since 2013, the success rate in landing boosters has steadily improved, with the notable exceptions of no improvement between 2014 and 2015 and a dip in the success rate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B5CD8051-52E0-68EA-09FD-1F84D4E4ED8C}"/>
              </a:ext>
            </a:extLst>
          </p:cNvPr>
          <p:cNvPicPr>
            <a:picLocks noChangeAspect="1"/>
          </p:cNvPicPr>
          <p:nvPr/>
        </p:nvPicPr>
        <p:blipFill>
          <a:blip r:embed="rId3"/>
          <a:stretch>
            <a:fillRect/>
          </a:stretch>
        </p:blipFill>
        <p:spPr>
          <a:xfrm>
            <a:off x="874884" y="2741574"/>
            <a:ext cx="10442232" cy="320680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509856"/>
            <a:ext cx="9745589" cy="202221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SQL query was used to pull a set of unique (‘distinct’) launch site names. The query returned a list of 4 launch sites, as shown above.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Note: CCAFS LC-40 and CCAFS SLC-40 (aka “Slick 40”) are the same pad. It was renamed at some point in the past.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0FA71171-8126-0447-3C8B-D4096092C424}"/>
              </a:ext>
            </a:extLst>
          </p:cNvPr>
          <p:cNvPicPr>
            <a:picLocks noChangeAspect="1"/>
          </p:cNvPicPr>
          <p:nvPr/>
        </p:nvPicPr>
        <p:blipFill>
          <a:blip r:embed="rId3"/>
          <a:stretch>
            <a:fillRect/>
          </a:stretch>
        </p:blipFill>
        <p:spPr>
          <a:xfrm>
            <a:off x="770010" y="1454828"/>
            <a:ext cx="5384800" cy="29718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31019" y="4531865"/>
            <a:ext cx="8729962" cy="1645097"/>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 SQL query was written to list five examples of launches that occurred at Launch Sites whose name began with ‘CCA.’ The query and its results are shown above.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89651450-8C75-9DE6-84CD-7D0EE8E15EB6}"/>
              </a:ext>
            </a:extLst>
          </p:cNvPr>
          <p:cNvPicPr>
            <a:picLocks noChangeAspect="1"/>
          </p:cNvPicPr>
          <p:nvPr/>
        </p:nvPicPr>
        <p:blipFill>
          <a:blip r:embed="rId3"/>
          <a:stretch>
            <a:fillRect/>
          </a:stretch>
        </p:blipFill>
        <p:spPr>
          <a:xfrm>
            <a:off x="1731019" y="1400999"/>
            <a:ext cx="8729962" cy="281756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41611" y="4057095"/>
            <a:ext cx="7772400" cy="211986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 SQL query was written to calculate the total payload mass carried by launches for NASA, as a customer of SpaceX. The query and result of 45,596 kg are shown above.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23A26BA0-F65B-54FC-2678-D0CA4FAE81BB}"/>
              </a:ext>
            </a:extLst>
          </p:cNvPr>
          <p:cNvPicPr>
            <a:picLocks noChangeAspect="1"/>
          </p:cNvPicPr>
          <p:nvPr/>
        </p:nvPicPr>
        <p:blipFill>
          <a:blip r:embed="rId3"/>
          <a:stretch>
            <a:fillRect/>
          </a:stretch>
        </p:blipFill>
        <p:spPr>
          <a:xfrm>
            <a:off x="2141611" y="1721081"/>
            <a:ext cx="7772400" cy="195989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09801" y="3879541"/>
            <a:ext cx="7772400" cy="2297421"/>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 SQL query was built to calculate the average payload mass for all launches in the data set. The query and the result of the average payload mass of 2,928.4 kg are shown above.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A3855882-5E5E-53E6-5B75-DB7DD96491F0}"/>
              </a:ext>
            </a:extLst>
          </p:cNvPr>
          <p:cNvPicPr>
            <a:picLocks noChangeAspect="1"/>
          </p:cNvPicPr>
          <p:nvPr/>
        </p:nvPicPr>
        <p:blipFill>
          <a:blip r:embed="rId3"/>
          <a:stretch>
            <a:fillRect/>
          </a:stretch>
        </p:blipFill>
        <p:spPr>
          <a:xfrm>
            <a:off x="2209800" y="1742315"/>
            <a:ext cx="7772400" cy="189967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30561" y="3954461"/>
            <a:ext cx="6794500" cy="222250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SQL query was used to find the launch date of the first successful booster landing, December 22,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F57D32A-F4AB-F257-9F5E-1477D7FE84FE}"/>
              </a:ext>
            </a:extLst>
          </p:cNvPr>
          <p:cNvPicPr>
            <a:picLocks noChangeAspect="1"/>
          </p:cNvPicPr>
          <p:nvPr/>
        </p:nvPicPr>
        <p:blipFill>
          <a:blip r:embed="rId3"/>
          <a:stretch>
            <a:fillRect/>
          </a:stretch>
        </p:blipFill>
        <p:spPr>
          <a:xfrm>
            <a:off x="2630561" y="1536654"/>
            <a:ext cx="6794500" cy="22225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97527" y="1626919"/>
            <a:ext cx="10288084" cy="439865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Objectives</a:t>
            </a:r>
          </a:p>
          <a:p>
            <a:pPr lvl="1">
              <a:lnSpc>
                <a:spcPct val="100000"/>
              </a:lnSpc>
              <a:spcBef>
                <a:spcPts val="1400"/>
              </a:spcBef>
            </a:pPr>
            <a:r>
              <a:rPr lang="en-US" sz="1800" dirty="0">
                <a:solidFill>
                  <a:schemeClr val="accent3">
                    <a:lumMod val="25000"/>
                  </a:schemeClr>
                </a:solidFill>
                <a:latin typeface="Abadi" panose="020B0604020104020204" pitchFamily="34" charset="0"/>
              </a:rPr>
              <a:t>Analyze data related to commercial space flight.</a:t>
            </a:r>
          </a:p>
          <a:p>
            <a:pPr lvl="1">
              <a:lnSpc>
                <a:spcPct val="100000"/>
              </a:lnSpc>
              <a:spcBef>
                <a:spcPts val="1400"/>
              </a:spcBef>
            </a:pPr>
            <a:r>
              <a:rPr lang="en-US" sz="1800" dirty="0">
                <a:solidFill>
                  <a:schemeClr val="accent3">
                    <a:lumMod val="25000"/>
                  </a:schemeClr>
                </a:solidFill>
                <a:latin typeface="Abadi" panose="020B0604020104020204" pitchFamily="34" charset="0"/>
              </a:rPr>
              <a:t>Since the overall cost is related to the reusability of rocket first-stage boosters, we will focus our analysis in this area and specifically on the performance of the SpaceX Falcon 9 booster.</a:t>
            </a:r>
          </a:p>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Various data science and machine learning methods will be used to perform data analysis, discovery, and visualization of results.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these approaches, we’ve learned much about SpaceX’s ability to land booster stages successfully. In this presentation, we will explore our approach more fully and share findings.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370161"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names of boosters that have successfully landed on a drone ship with a payload mass greater than 4000 but less than 6000 kg were pulled using the SQL query shown to the right, along with the results.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963FB510-352E-9063-1A64-FA943BDB2065}"/>
              </a:ext>
            </a:extLst>
          </p:cNvPr>
          <p:cNvPicPr>
            <a:picLocks noChangeAspect="1"/>
          </p:cNvPicPr>
          <p:nvPr/>
        </p:nvPicPr>
        <p:blipFill>
          <a:blip r:embed="rId3"/>
          <a:stretch>
            <a:fillRect/>
          </a:stretch>
        </p:blipFill>
        <p:spPr>
          <a:xfrm>
            <a:off x="5285699" y="1423987"/>
            <a:ext cx="5999912" cy="435133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323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the query and the results of a request to list mission successes and failures. As you can see, with a record of 1 in flight Failure for 101 attempts, SpaceX runs a highly effective program.</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5BE7546A-8BF9-FF0E-3A83-F45E716C51C0}"/>
              </a:ext>
            </a:extLst>
          </p:cNvPr>
          <p:cNvPicPr>
            <a:picLocks noChangeAspect="1"/>
          </p:cNvPicPr>
          <p:nvPr/>
        </p:nvPicPr>
        <p:blipFill>
          <a:blip r:embed="rId3"/>
          <a:stretch>
            <a:fillRect/>
          </a:stretch>
        </p:blipFill>
        <p:spPr>
          <a:xfrm>
            <a:off x="5450872" y="1569086"/>
            <a:ext cx="6007100" cy="39751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93827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a subquery, we determined the maximum payload mass (15,600 kg) and then pulled a list of the booster names for launches that carried that mass.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list of the 12 boosters, their names, and the mass carried are listed to the right, along with the query that generated the results.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31D9EF61-DBE0-E35E-77A4-F3967D3F9116}"/>
              </a:ext>
            </a:extLst>
          </p:cNvPr>
          <p:cNvPicPr>
            <a:picLocks noChangeAspect="1"/>
          </p:cNvPicPr>
          <p:nvPr/>
        </p:nvPicPr>
        <p:blipFill>
          <a:blip r:embed="rId3"/>
          <a:stretch>
            <a:fillRect/>
          </a:stretch>
        </p:blipFill>
        <p:spPr>
          <a:xfrm>
            <a:off x="5839929" y="1430636"/>
            <a:ext cx="5749685" cy="45949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432305" cy="4351338"/>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Abadi"/>
              </a:rPr>
              <a:t>Using a SQL query, we can quickly pull a list of records that display the month of failed landings on drone ships and the booster versions and launch site for launches in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1E4A9FB6-6210-82B4-58C8-C3C08C684A97}"/>
              </a:ext>
            </a:extLst>
          </p:cNvPr>
          <p:cNvPicPr>
            <a:picLocks noChangeAspect="1"/>
          </p:cNvPicPr>
          <p:nvPr/>
        </p:nvPicPr>
        <p:blipFill>
          <a:blip r:embed="rId3"/>
          <a:stretch>
            <a:fillRect/>
          </a:stretch>
        </p:blipFill>
        <p:spPr>
          <a:xfrm>
            <a:off x="5311172" y="1486536"/>
            <a:ext cx="6146800" cy="41402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67143"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Here, we’re ranking the count of landing outcomes between 2010-06-04 and 2017-03-20 in descending order. </a:t>
            </a:r>
          </a:p>
          <a:p>
            <a:pPr marL="0" indent="0">
              <a:lnSpc>
                <a:spcPct val="100000"/>
              </a:lnSpc>
              <a:spcBef>
                <a:spcPts val="1400"/>
              </a:spcBef>
              <a:buNone/>
            </a:pPr>
            <a:r>
              <a:rPr lang="en-US" sz="2200" dirty="0">
                <a:solidFill>
                  <a:schemeClr val="accent3">
                    <a:lumMod val="25000"/>
                  </a:schemeClr>
                </a:solidFill>
                <a:latin typeface="Abadi"/>
              </a:rPr>
              <a:t>To complete this, we filtered the launches by the required date range, then grouped the “Landing Outcomes” and sorted them by the number of Outcomes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0F3BB00-5BAD-80B4-7DE4-CFE8945BBD8E}"/>
              </a:ext>
            </a:extLst>
          </p:cNvPr>
          <p:cNvPicPr>
            <a:picLocks noChangeAspect="1"/>
          </p:cNvPicPr>
          <p:nvPr/>
        </p:nvPicPr>
        <p:blipFill>
          <a:blip r:embed="rId3"/>
          <a:stretch>
            <a:fillRect/>
          </a:stretch>
        </p:blipFill>
        <p:spPr>
          <a:xfrm>
            <a:off x="6622742" y="1523090"/>
            <a:ext cx="4835230" cy="450248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66D6FF-ADCA-3545-C18F-D3AD2934BFD7}"/>
              </a:ext>
            </a:extLst>
          </p:cNvPr>
          <p:cNvPicPr>
            <a:picLocks noChangeAspect="1"/>
          </p:cNvPicPr>
          <p:nvPr/>
        </p:nvPicPr>
        <p:blipFill rotWithShape="1">
          <a:blip r:embed="rId3"/>
          <a:srcRect t="4244" b="4761"/>
          <a:stretch/>
        </p:blipFill>
        <p:spPr>
          <a:xfrm>
            <a:off x="1021564" y="1325918"/>
            <a:ext cx="10148872" cy="510129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31868" y="1686758"/>
            <a:ext cx="7528264" cy="1065320"/>
          </a:xfrm>
          <a:prstGeom prst="rect">
            <a:avLst/>
          </a:prstGeom>
          <a:solidFill>
            <a:schemeClr val="accent1">
              <a:lumMod val="75000"/>
              <a:alpha val="22186"/>
            </a:schemeClr>
          </a:solidFill>
        </p:spPr>
        <p:txBody>
          <a:bodyPr lIns="91440" tIns="45720" rIns="91440" bIns="45720" anchor="ctr">
            <a:normAutofit/>
          </a:bodyPr>
          <a:lstStyle/>
          <a:p>
            <a:pPr marL="0" indent="0" algn="ctr">
              <a:lnSpc>
                <a:spcPct val="100000"/>
              </a:lnSpc>
              <a:spcBef>
                <a:spcPts val="1400"/>
              </a:spcBef>
              <a:buNone/>
            </a:pPr>
            <a:r>
              <a:rPr lang="en-US" dirty="0">
                <a:solidFill>
                  <a:schemeClr val="accent3">
                    <a:lumMod val="25000"/>
                  </a:schemeClr>
                </a:solidFill>
                <a:latin typeface="Abadi"/>
              </a:rPr>
              <a:t>SpaceX Launch Sites are located in the</a:t>
            </a:r>
            <a:br>
              <a:rPr lang="en-US" dirty="0">
                <a:solidFill>
                  <a:schemeClr val="accent3">
                    <a:lumMod val="25000"/>
                  </a:schemeClr>
                </a:solidFill>
                <a:latin typeface="Abadi"/>
              </a:rPr>
            </a:br>
            <a:r>
              <a:rPr lang="en-US" dirty="0">
                <a:solidFill>
                  <a:schemeClr val="accent3">
                    <a:lumMod val="25000"/>
                  </a:schemeClr>
                </a:solidFill>
                <a:latin typeface="Abadi"/>
              </a:rPr>
              <a:t>Southern US and close to the coastline.</a:t>
            </a:r>
            <a:endParaRPr lang="en-US" sz="3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SpaceX Launch Sites</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5D96963-E063-CA56-DDAE-D90FCE635D56}"/>
              </a:ext>
            </a:extLst>
          </p:cNvPr>
          <p:cNvPicPr>
            <a:picLocks noChangeAspect="1"/>
          </p:cNvPicPr>
          <p:nvPr/>
        </p:nvPicPr>
        <p:blipFill>
          <a:blip r:embed="rId3"/>
          <a:stretch>
            <a:fillRect/>
          </a:stretch>
        </p:blipFill>
        <p:spPr>
          <a:xfrm>
            <a:off x="7472126" y="3851063"/>
            <a:ext cx="2193985" cy="1787916"/>
          </a:xfrm>
          <a:prstGeom prst="rect">
            <a:avLst/>
          </a:prstGeom>
        </p:spPr>
      </p:pic>
      <p:pic>
        <p:nvPicPr>
          <p:cNvPr id="7" name="Picture 6">
            <a:extLst>
              <a:ext uri="{FF2B5EF4-FFF2-40B4-BE49-F238E27FC236}">
                <a16:creationId xmlns:a16="http://schemas.microsoft.com/office/drawing/2014/main" id="{EABD0531-4B7E-07A0-B524-3275ABD7112D}"/>
              </a:ext>
            </a:extLst>
          </p:cNvPr>
          <p:cNvPicPr>
            <a:picLocks noChangeAspect="1"/>
          </p:cNvPicPr>
          <p:nvPr/>
        </p:nvPicPr>
        <p:blipFill rotWithShape="1">
          <a:blip r:embed="rId4"/>
          <a:srcRect t="14086" b="9096"/>
          <a:stretch/>
        </p:blipFill>
        <p:spPr>
          <a:xfrm>
            <a:off x="4935269" y="1353413"/>
            <a:ext cx="6263811" cy="240384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82221" y="5653823"/>
            <a:ext cx="2131105" cy="401638"/>
          </a:xfrm>
          <a:prstGeom prst="rect">
            <a:avLst/>
          </a:prstGeom>
        </p:spPr>
        <p:txBody>
          <a:bodyPr lIns="91440" tIns="45720" rIns="91440" bIns="45720" anchor="t">
            <a:normAutofit/>
          </a:bodyPr>
          <a:lstStyle/>
          <a:p>
            <a:pPr marL="0" indent="0">
              <a:spcBef>
                <a:spcPts val="1400"/>
              </a:spcBef>
              <a:buNone/>
            </a:pPr>
            <a:r>
              <a:rPr lang="en-US" sz="1400" dirty="0">
                <a:solidFill>
                  <a:schemeClr val="accent3">
                    <a:lumMod val="25000"/>
                  </a:schemeClr>
                </a:solidFill>
              </a:rPr>
              <a:t>KSC LC-39A</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Pads and Booster Landing Success Rates</a:t>
            </a:r>
          </a:p>
        </p:txBody>
      </p:sp>
      <p:pic>
        <p:nvPicPr>
          <p:cNvPr id="2" name="Picture 1">
            <a:extLst>
              <a:ext uri="{FF2B5EF4-FFF2-40B4-BE49-F238E27FC236}">
                <a16:creationId xmlns:a16="http://schemas.microsoft.com/office/drawing/2014/main" id="{7168A59B-9D29-A061-FBE7-62AE9CAD49BF}"/>
              </a:ext>
            </a:extLst>
          </p:cNvPr>
          <p:cNvPicPr>
            <a:picLocks noChangeAspect="1"/>
          </p:cNvPicPr>
          <p:nvPr/>
        </p:nvPicPr>
        <p:blipFill>
          <a:blip r:embed="rId5"/>
          <a:stretch>
            <a:fillRect/>
          </a:stretch>
        </p:blipFill>
        <p:spPr>
          <a:xfrm>
            <a:off x="9776851" y="3851063"/>
            <a:ext cx="2131105" cy="1783025"/>
          </a:xfrm>
          <a:prstGeom prst="rect">
            <a:avLst/>
          </a:prstGeom>
        </p:spPr>
      </p:pic>
      <p:pic>
        <p:nvPicPr>
          <p:cNvPr id="6" name="Picture 5">
            <a:extLst>
              <a:ext uri="{FF2B5EF4-FFF2-40B4-BE49-F238E27FC236}">
                <a16:creationId xmlns:a16="http://schemas.microsoft.com/office/drawing/2014/main" id="{C2D921E9-856B-B2E9-969E-9CA1B106604E}"/>
              </a:ext>
            </a:extLst>
          </p:cNvPr>
          <p:cNvPicPr>
            <a:picLocks noChangeAspect="1"/>
          </p:cNvPicPr>
          <p:nvPr/>
        </p:nvPicPr>
        <p:blipFill>
          <a:blip r:embed="rId6"/>
          <a:stretch>
            <a:fillRect/>
          </a:stretch>
        </p:blipFill>
        <p:spPr>
          <a:xfrm>
            <a:off x="4982221" y="3851064"/>
            <a:ext cx="2131105" cy="1783025"/>
          </a:xfrm>
          <a:prstGeom prst="rect">
            <a:avLst/>
          </a:prstGeom>
        </p:spPr>
      </p:pic>
      <p:pic>
        <p:nvPicPr>
          <p:cNvPr id="9" name="Picture 8">
            <a:extLst>
              <a:ext uri="{FF2B5EF4-FFF2-40B4-BE49-F238E27FC236}">
                <a16:creationId xmlns:a16="http://schemas.microsoft.com/office/drawing/2014/main" id="{E10DAEDE-8868-FF59-5B86-51D2615F07DA}"/>
              </a:ext>
            </a:extLst>
          </p:cNvPr>
          <p:cNvPicPr>
            <a:picLocks noChangeAspect="1"/>
          </p:cNvPicPr>
          <p:nvPr/>
        </p:nvPicPr>
        <p:blipFill>
          <a:blip r:embed="rId7"/>
          <a:stretch>
            <a:fillRect/>
          </a:stretch>
        </p:blipFill>
        <p:spPr>
          <a:xfrm>
            <a:off x="841493" y="4143526"/>
            <a:ext cx="2462793" cy="2064400"/>
          </a:xfrm>
          <a:prstGeom prst="rect">
            <a:avLst/>
          </a:prstGeom>
        </p:spPr>
      </p:pic>
      <p:cxnSp>
        <p:nvCxnSpPr>
          <p:cNvPr id="12" name="Straight Arrow Connector 11">
            <a:extLst>
              <a:ext uri="{FF2B5EF4-FFF2-40B4-BE49-F238E27FC236}">
                <a16:creationId xmlns:a16="http://schemas.microsoft.com/office/drawing/2014/main" id="{6B8DAC5F-6597-4E04-316E-E907620C9549}"/>
              </a:ext>
            </a:extLst>
          </p:cNvPr>
          <p:cNvCxnSpPr>
            <a:cxnSpLocks/>
          </p:cNvCxnSpPr>
          <p:nvPr/>
        </p:nvCxnSpPr>
        <p:spPr>
          <a:xfrm>
            <a:off x="5752527" y="2632925"/>
            <a:ext cx="144578" cy="1636858"/>
          </a:xfrm>
          <a:prstGeom prst="straightConnector1">
            <a:avLst/>
          </a:prstGeom>
          <a:ln w="120650">
            <a:solidFill>
              <a:srgbClr val="0948CB"/>
            </a:solidFill>
            <a:tailEnd type="triangle"/>
          </a:ln>
          <a:effectLst>
            <a:softEdge rad="1667"/>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F806689-256B-E5F8-8C50-962AB83D8FDD}"/>
              </a:ext>
            </a:extLst>
          </p:cNvPr>
          <p:cNvCxnSpPr>
            <a:cxnSpLocks/>
          </p:cNvCxnSpPr>
          <p:nvPr/>
        </p:nvCxnSpPr>
        <p:spPr>
          <a:xfrm flipH="1">
            <a:off x="8996684" y="3462581"/>
            <a:ext cx="805638" cy="1000931"/>
          </a:xfrm>
          <a:prstGeom prst="straightConnector1">
            <a:avLst/>
          </a:prstGeom>
          <a:ln w="120650">
            <a:solidFill>
              <a:srgbClr val="0948CB"/>
            </a:solidFill>
            <a:tailEnd type="triangle"/>
          </a:ln>
          <a:effectLst>
            <a:softEdge rad="1667"/>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17710F0-5D40-92E3-DCE6-10471D09A64F}"/>
              </a:ext>
            </a:extLst>
          </p:cNvPr>
          <p:cNvCxnSpPr>
            <a:cxnSpLocks/>
          </p:cNvCxnSpPr>
          <p:nvPr/>
        </p:nvCxnSpPr>
        <p:spPr>
          <a:xfrm>
            <a:off x="10488936" y="3258307"/>
            <a:ext cx="353467" cy="1127713"/>
          </a:xfrm>
          <a:prstGeom prst="straightConnector1">
            <a:avLst/>
          </a:prstGeom>
          <a:ln w="120650">
            <a:solidFill>
              <a:srgbClr val="0948CB"/>
            </a:solidFill>
            <a:tailEnd type="triangle"/>
          </a:ln>
          <a:effectLst>
            <a:softEdge rad="1667"/>
          </a:effectLst>
        </p:spPr>
        <p:style>
          <a:lnRef idx="1">
            <a:schemeClr val="accent1"/>
          </a:lnRef>
          <a:fillRef idx="0">
            <a:schemeClr val="accent1"/>
          </a:fillRef>
          <a:effectRef idx="0">
            <a:schemeClr val="accent1"/>
          </a:effectRef>
          <a:fontRef idx="minor">
            <a:schemeClr val="tx1"/>
          </a:fontRef>
        </p:style>
      </p:cxnSp>
      <p:sp>
        <p:nvSpPr>
          <p:cNvPr id="22" name="Content Placeholder 4">
            <a:extLst>
              <a:ext uri="{FF2B5EF4-FFF2-40B4-BE49-F238E27FC236}">
                <a16:creationId xmlns:a16="http://schemas.microsoft.com/office/drawing/2014/main" id="{32CB3D2D-39ED-ADE1-FD4F-0198836FE8AC}"/>
              </a:ext>
            </a:extLst>
          </p:cNvPr>
          <p:cNvSpPr txBox="1">
            <a:spLocks/>
          </p:cNvSpPr>
          <p:nvPr/>
        </p:nvSpPr>
        <p:spPr>
          <a:xfrm>
            <a:off x="7470003" y="5653823"/>
            <a:ext cx="2131105" cy="4016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1400" dirty="0">
                <a:solidFill>
                  <a:schemeClr val="accent3">
                    <a:lumMod val="25000"/>
                  </a:schemeClr>
                </a:solidFill>
              </a:rPr>
              <a:t>CCAFS LC-40</a:t>
            </a:r>
          </a:p>
        </p:txBody>
      </p:sp>
      <p:sp>
        <p:nvSpPr>
          <p:cNvPr id="24" name="Content Placeholder 4">
            <a:extLst>
              <a:ext uri="{FF2B5EF4-FFF2-40B4-BE49-F238E27FC236}">
                <a16:creationId xmlns:a16="http://schemas.microsoft.com/office/drawing/2014/main" id="{3D05F353-48F9-C90E-7AB3-5DD118844EDA}"/>
              </a:ext>
            </a:extLst>
          </p:cNvPr>
          <p:cNvSpPr txBox="1">
            <a:spLocks/>
          </p:cNvSpPr>
          <p:nvPr/>
        </p:nvSpPr>
        <p:spPr>
          <a:xfrm>
            <a:off x="9776851" y="5638979"/>
            <a:ext cx="2081585" cy="4016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1400" dirty="0">
                <a:solidFill>
                  <a:schemeClr val="accent3">
                    <a:lumMod val="25000"/>
                  </a:schemeClr>
                </a:solidFill>
              </a:rPr>
              <a:t>CCAFS SLC-40</a:t>
            </a:r>
          </a:p>
        </p:txBody>
      </p:sp>
      <p:sp>
        <p:nvSpPr>
          <p:cNvPr id="25" name="Content Placeholder 4">
            <a:extLst>
              <a:ext uri="{FF2B5EF4-FFF2-40B4-BE49-F238E27FC236}">
                <a16:creationId xmlns:a16="http://schemas.microsoft.com/office/drawing/2014/main" id="{20E19C7E-BE21-BF50-01FB-AB732E7F66B2}"/>
              </a:ext>
            </a:extLst>
          </p:cNvPr>
          <p:cNvSpPr txBox="1">
            <a:spLocks/>
          </p:cNvSpPr>
          <p:nvPr/>
        </p:nvSpPr>
        <p:spPr>
          <a:xfrm>
            <a:off x="796500" y="6226392"/>
            <a:ext cx="2131105" cy="4016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1400" dirty="0">
                <a:solidFill>
                  <a:schemeClr val="accent3">
                    <a:lumMod val="25000"/>
                  </a:schemeClr>
                </a:solidFill>
              </a:rPr>
              <a:t>VAFB SLC-4E</a:t>
            </a:r>
          </a:p>
        </p:txBody>
      </p:sp>
      <p:sp>
        <p:nvSpPr>
          <p:cNvPr id="26" name="Content Placeholder 4">
            <a:extLst>
              <a:ext uri="{FF2B5EF4-FFF2-40B4-BE49-F238E27FC236}">
                <a16:creationId xmlns:a16="http://schemas.microsoft.com/office/drawing/2014/main" id="{DC6DC3DA-EA86-C7E8-3D4A-BE4E39328C11}"/>
              </a:ext>
            </a:extLst>
          </p:cNvPr>
          <p:cNvSpPr txBox="1">
            <a:spLocks/>
          </p:cNvSpPr>
          <p:nvPr/>
        </p:nvSpPr>
        <p:spPr>
          <a:xfrm>
            <a:off x="796500" y="3748338"/>
            <a:ext cx="2507786" cy="40163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1800" b="1" dirty="0">
                <a:solidFill>
                  <a:schemeClr val="accent3">
                    <a:lumMod val="25000"/>
                  </a:schemeClr>
                </a:solidFill>
              </a:rPr>
              <a:t>WEST COAST LAUNCH PAD</a:t>
            </a:r>
            <a:br>
              <a:rPr lang="en-US" sz="1800" b="1" dirty="0">
                <a:solidFill>
                  <a:schemeClr val="accent3">
                    <a:lumMod val="25000"/>
                  </a:schemeClr>
                </a:solidFill>
              </a:rPr>
            </a:br>
            <a:r>
              <a:rPr lang="en-US" sz="1800" b="1" dirty="0">
                <a:solidFill>
                  <a:schemeClr val="accent3">
                    <a:lumMod val="25000"/>
                  </a:schemeClr>
                </a:solidFill>
              </a:rPr>
              <a:t>CALIFORNIA</a:t>
            </a:r>
          </a:p>
        </p:txBody>
      </p:sp>
      <p:sp>
        <p:nvSpPr>
          <p:cNvPr id="27" name="Content Placeholder 4">
            <a:extLst>
              <a:ext uri="{FF2B5EF4-FFF2-40B4-BE49-F238E27FC236}">
                <a16:creationId xmlns:a16="http://schemas.microsoft.com/office/drawing/2014/main" id="{A1567822-7B35-F115-D855-4B8914EB6BC0}"/>
              </a:ext>
            </a:extLst>
          </p:cNvPr>
          <p:cNvSpPr txBox="1">
            <a:spLocks/>
          </p:cNvSpPr>
          <p:nvPr/>
        </p:nvSpPr>
        <p:spPr>
          <a:xfrm>
            <a:off x="7578586" y="1695100"/>
            <a:ext cx="2507786" cy="40163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Font typeface="Arial" panose="020B0604020202020204" pitchFamily="34" charset="0"/>
              <a:buNone/>
            </a:pPr>
            <a:r>
              <a:rPr lang="en-US" sz="1800" b="1" dirty="0">
                <a:solidFill>
                  <a:schemeClr val="accent3">
                    <a:lumMod val="25000"/>
                  </a:schemeClr>
                </a:solidFill>
              </a:rPr>
              <a:t>EAST COAST LAUNCH PADS</a:t>
            </a:r>
            <a:br>
              <a:rPr lang="en-US" sz="1800" b="1" dirty="0">
                <a:solidFill>
                  <a:schemeClr val="accent3">
                    <a:lumMod val="25000"/>
                  </a:schemeClr>
                </a:solidFill>
              </a:rPr>
            </a:br>
            <a:r>
              <a:rPr lang="en-US" sz="1800" b="1" dirty="0">
                <a:solidFill>
                  <a:schemeClr val="accent3">
                    <a:lumMod val="25000"/>
                  </a:schemeClr>
                </a:solidFill>
              </a:rPr>
              <a:t>FLORIDA</a:t>
            </a:r>
          </a:p>
        </p:txBody>
      </p:sp>
      <p:sp>
        <p:nvSpPr>
          <p:cNvPr id="28" name="TextBox 27">
            <a:extLst>
              <a:ext uri="{FF2B5EF4-FFF2-40B4-BE49-F238E27FC236}">
                <a16:creationId xmlns:a16="http://schemas.microsoft.com/office/drawing/2014/main" id="{51C1E9CB-1AB7-8941-6CF1-DD931FE3C3BE}"/>
              </a:ext>
            </a:extLst>
          </p:cNvPr>
          <p:cNvSpPr txBox="1"/>
          <p:nvPr/>
        </p:nvSpPr>
        <p:spPr>
          <a:xfrm>
            <a:off x="770011" y="1486638"/>
            <a:ext cx="3722216" cy="1477328"/>
          </a:xfrm>
          <a:prstGeom prst="rect">
            <a:avLst/>
          </a:prstGeom>
          <a:noFill/>
        </p:spPr>
        <p:txBody>
          <a:bodyPr wrap="square" rtlCol="0">
            <a:spAutoFit/>
          </a:bodyPr>
          <a:lstStyle/>
          <a:p>
            <a:r>
              <a:rPr lang="en-US" dirty="0"/>
              <a:t>Here’s a visual representation of the four SpaceX launch pads and markers showing the success or failure to land booster stages. </a:t>
            </a:r>
            <a:r>
              <a:rPr lang="en-US" b="1" dirty="0">
                <a:solidFill>
                  <a:srgbClr val="C00000"/>
                </a:solidFill>
              </a:rPr>
              <a:t>Red</a:t>
            </a:r>
            <a:r>
              <a:rPr lang="en-US" dirty="0"/>
              <a:t> indicates failure, and </a:t>
            </a:r>
            <a:r>
              <a:rPr lang="en-US" b="1" dirty="0">
                <a:solidFill>
                  <a:srgbClr val="00B050"/>
                </a:solidFill>
              </a:rPr>
              <a:t>Green</a:t>
            </a:r>
            <a:r>
              <a:rPr lang="en-US" dirty="0"/>
              <a:t> indicates success.</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285" y="4056598"/>
            <a:ext cx="4245943" cy="2262752"/>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you can see, the launch pads are close to the shoreline and railroads within 1 to 2 km for safety, rail, and ocean transportation needs.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the pads are further away from highways and cities (10-100 km) due to safety concerns.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distances to key landmarks</a:t>
            </a:r>
          </a:p>
        </p:txBody>
      </p:sp>
      <p:pic>
        <p:nvPicPr>
          <p:cNvPr id="4" name="Picture 3">
            <a:extLst>
              <a:ext uri="{FF2B5EF4-FFF2-40B4-BE49-F238E27FC236}">
                <a16:creationId xmlns:a16="http://schemas.microsoft.com/office/drawing/2014/main" id="{52F9E11F-DBDC-1764-4FE6-7FAFBC29DF32}"/>
              </a:ext>
            </a:extLst>
          </p:cNvPr>
          <p:cNvPicPr>
            <a:picLocks noChangeAspect="1"/>
          </p:cNvPicPr>
          <p:nvPr/>
        </p:nvPicPr>
        <p:blipFill>
          <a:blip r:embed="rId4"/>
          <a:stretch>
            <a:fillRect/>
          </a:stretch>
        </p:blipFill>
        <p:spPr>
          <a:xfrm>
            <a:off x="3765895" y="1371962"/>
            <a:ext cx="7772400" cy="1889360"/>
          </a:xfrm>
          <a:prstGeom prst="rect">
            <a:avLst/>
          </a:prstGeom>
          <a:ln w="38100">
            <a:solidFill>
              <a:schemeClr val="bg1"/>
            </a:solidFill>
          </a:ln>
        </p:spPr>
      </p:pic>
      <p:pic>
        <p:nvPicPr>
          <p:cNvPr id="6" name="Picture 5">
            <a:extLst>
              <a:ext uri="{FF2B5EF4-FFF2-40B4-BE49-F238E27FC236}">
                <a16:creationId xmlns:a16="http://schemas.microsoft.com/office/drawing/2014/main" id="{C6F55D63-33B7-844A-8D7F-3B6323A1ECFB}"/>
              </a:ext>
            </a:extLst>
          </p:cNvPr>
          <p:cNvPicPr>
            <a:picLocks noChangeAspect="1"/>
          </p:cNvPicPr>
          <p:nvPr/>
        </p:nvPicPr>
        <p:blipFill>
          <a:blip r:embed="rId5"/>
          <a:stretch>
            <a:fillRect/>
          </a:stretch>
        </p:blipFill>
        <p:spPr>
          <a:xfrm>
            <a:off x="5739465" y="4565521"/>
            <a:ext cx="6106091" cy="1971059"/>
          </a:xfrm>
          <a:prstGeom prst="rect">
            <a:avLst/>
          </a:prstGeom>
          <a:ln w="38100">
            <a:solidFill>
              <a:schemeClr val="bg1"/>
            </a:solidFill>
          </a:ln>
        </p:spPr>
      </p:pic>
      <p:pic>
        <p:nvPicPr>
          <p:cNvPr id="2" name="Picture 1">
            <a:extLst>
              <a:ext uri="{FF2B5EF4-FFF2-40B4-BE49-F238E27FC236}">
                <a16:creationId xmlns:a16="http://schemas.microsoft.com/office/drawing/2014/main" id="{E44961C5-72D1-84E6-42CD-31362A612DC3}"/>
              </a:ext>
            </a:extLst>
          </p:cNvPr>
          <p:cNvPicPr>
            <a:picLocks noChangeAspect="1"/>
          </p:cNvPicPr>
          <p:nvPr/>
        </p:nvPicPr>
        <p:blipFill rotWithShape="1">
          <a:blip r:embed="rId6"/>
          <a:srcRect b="62134"/>
          <a:stretch/>
        </p:blipFill>
        <p:spPr>
          <a:xfrm>
            <a:off x="4912257" y="2169343"/>
            <a:ext cx="3255400" cy="2090779"/>
          </a:xfrm>
          <a:prstGeom prst="rect">
            <a:avLst/>
          </a:prstGeom>
          <a:ln w="38100">
            <a:solidFill>
              <a:schemeClr val="bg1"/>
            </a:solidFill>
          </a:ln>
        </p:spPr>
      </p:pic>
      <p:pic>
        <p:nvPicPr>
          <p:cNvPr id="7" name="Picture 6">
            <a:extLst>
              <a:ext uri="{FF2B5EF4-FFF2-40B4-BE49-F238E27FC236}">
                <a16:creationId xmlns:a16="http://schemas.microsoft.com/office/drawing/2014/main" id="{28783233-47C0-E326-7333-69AA67CD5946}"/>
              </a:ext>
            </a:extLst>
          </p:cNvPr>
          <p:cNvPicPr>
            <a:picLocks noChangeAspect="1"/>
          </p:cNvPicPr>
          <p:nvPr/>
        </p:nvPicPr>
        <p:blipFill rotWithShape="1">
          <a:blip r:embed="rId7"/>
          <a:srcRect r="71367" b="42782"/>
          <a:stretch/>
        </p:blipFill>
        <p:spPr>
          <a:xfrm>
            <a:off x="8648935" y="3698265"/>
            <a:ext cx="2886775" cy="2072899"/>
          </a:xfrm>
          <a:prstGeom prst="rect">
            <a:avLst/>
          </a:prstGeom>
          <a:ln w="38100">
            <a:solidFill>
              <a:schemeClr val="bg1"/>
            </a:solidFill>
          </a:ln>
        </p:spPr>
      </p:pic>
      <p:sp>
        <p:nvSpPr>
          <p:cNvPr id="9" name="Content Placeholder 4">
            <a:extLst>
              <a:ext uri="{FF2B5EF4-FFF2-40B4-BE49-F238E27FC236}">
                <a16:creationId xmlns:a16="http://schemas.microsoft.com/office/drawing/2014/main" id="{469A74CA-8C60-9104-43FE-D0F4883BD25F}"/>
              </a:ext>
            </a:extLst>
          </p:cNvPr>
          <p:cNvSpPr txBox="1">
            <a:spLocks/>
          </p:cNvSpPr>
          <p:nvPr/>
        </p:nvSpPr>
        <p:spPr>
          <a:xfrm>
            <a:off x="8409747" y="2455188"/>
            <a:ext cx="1808544" cy="477661"/>
          </a:xfrm>
          <a:prstGeom prst="rect">
            <a:avLst/>
          </a:prstGeom>
          <a:solidFill>
            <a:srgbClr val="0948CB">
              <a:alpha val="32061"/>
            </a:srgbClr>
          </a:solidFill>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East Coast</a:t>
            </a:r>
          </a:p>
        </p:txBody>
      </p:sp>
      <p:sp>
        <p:nvSpPr>
          <p:cNvPr id="10" name="Content Placeholder 4">
            <a:extLst>
              <a:ext uri="{FF2B5EF4-FFF2-40B4-BE49-F238E27FC236}">
                <a16:creationId xmlns:a16="http://schemas.microsoft.com/office/drawing/2014/main" id="{5D018FAD-012C-C8A5-3413-E86315040BF9}"/>
              </a:ext>
            </a:extLst>
          </p:cNvPr>
          <p:cNvSpPr txBox="1">
            <a:spLocks/>
          </p:cNvSpPr>
          <p:nvPr/>
        </p:nvSpPr>
        <p:spPr>
          <a:xfrm>
            <a:off x="6162752" y="5761365"/>
            <a:ext cx="1808544" cy="477661"/>
          </a:xfrm>
          <a:prstGeom prst="rect">
            <a:avLst/>
          </a:prstGeom>
          <a:solidFill>
            <a:srgbClr val="0948CB">
              <a:alpha val="32061"/>
            </a:srgbClr>
          </a:solidFill>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West Coast</a:t>
            </a:r>
          </a:p>
        </p:txBody>
      </p:sp>
      <p:sp>
        <p:nvSpPr>
          <p:cNvPr id="11" name="Content Placeholder 4">
            <a:extLst>
              <a:ext uri="{FF2B5EF4-FFF2-40B4-BE49-F238E27FC236}">
                <a16:creationId xmlns:a16="http://schemas.microsoft.com/office/drawing/2014/main" id="{8B1454BD-A402-FBAA-8B93-1A2AFACCB0DD}"/>
              </a:ext>
            </a:extLst>
          </p:cNvPr>
          <p:cNvSpPr txBox="1">
            <a:spLocks/>
          </p:cNvSpPr>
          <p:nvPr/>
        </p:nvSpPr>
        <p:spPr>
          <a:xfrm>
            <a:off x="535285" y="1524362"/>
            <a:ext cx="3255401" cy="226275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These maps show the location of one east coast and one west coast launch pad and their proximity to key landmarks.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86968"/>
            <a:ext cx="10530113" cy="44267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chemeClr val="tx1"/>
                </a:solidFill>
                <a:latin typeface="Abadi" panose="020B0604020104020204" pitchFamily="34" charset="0"/>
              </a:rPr>
              <a:t>We are interested in predicting if the Falcon 9 first stage will land successfully.</a:t>
            </a:r>
          </a:p>
          <a:p>
            <a:r>
              <a:rPr lang="en-US" sz="2000" dirty="0">
                <a:solidFill>
                  <a:schemeClr val="tx1"/>
                </a:solidFill>
                <a:latin typeface="Abadi" panose="020B0604020104020204" pitchFamily="34" charset="0"/>
              </a:rPr>
              <a:t>SpaceX advertises Falcon 9 rocket launches on its website at 62 million dollars; other providers charge 165 million dollars per launch.</a:t>
            </a:r>
          </a:p>
          <a:p>
            <a:r>
              <a:rPr lang="en-US" sz="2000" dirty="0">
                <a:solidFill>
                  <a:schemeClr val="tx1"/>
                </a:solidFill>
                <a:latin typeface="Abadi" panose="020B0604020104020204" pitchFamily="34" charset="0"/>
              </a:rPr>
              <a:t>SpaceX can realize savings because they can reuse the first-stage boosters.</a:t>
            </a:r>
          </a:p>
          <a:p>
            <a:r>
              <a:rPr lang="en-US" sz="2000" dirty="0">
                <a:solidFill>
                  <a:schemeClr val="tx1"/>
                </a:solidFill>
                <a:latin typeface="Abadi" panose="020B0604020104020204" pitchFamily="34" charset="0"/>
              </a:rPr>
              <a:t>So, if the first stage lands successfully, subsequent launch costs can be reduced. This information is helpful for a competing company that wants to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972111"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screenshot from the SpaceX dashboard shows the launch success for all launch sites.</a:t>
            </a:r>
          </a:p>
          <a:p>
            <a:pPr marL="0" indent="0">
              <a:lnSpc>
                <a:spcPct val="100000"/>
              </a:lnSpc>
              <a:spcBef>
                <a:spcPts val="1400"/>
              </a:spcBef>
              <a:buNone/>
            </a:pPr>
            <a:r>
              <a:rPr lang="en-US" sz="2200" dirty="0">
                <a:solidFill>
                  <a:schemeClr val="accent3">
                    <a:lumMod val="25000"/>
                  </a:schemeClr>
                </a:solidFill>
                <a:latin typeface="Abadi"/>
              </a:rPr>
              <a:t>An interactive dashboard to explore this data is helpful since it’s possible to drill down into the details and gain additional insights.</a:t>
            </a:r>
          </a:p>
          <a:p>
            <a:pPr marL="0" indent="0">
              <a:lnSpc>
                <a:spcPct val="100000"/>
              </a:lnSpc>
              <a:spcBef>
                <a:spcPts val="1400"/>
              </a:spcBef>
              <a:buNone/>
            </a:pPr>
            <a:r>
              <a:rPr lang="en-US" sz="2200" dirty="0">
                <a:solidFill>
                  <a:schemeClr val="accent3">
                    <a:lumMod val="25000"/>
                  </a:schemeClr>
                </a:solidFill>
                <a:latin typeface="Abadi"/>
              </a:rPr>
              <a:t>As you can see, KSL LC-39A has the highest success rate while CCAFS SLC-40 has the lowest.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Success Dashboard</a:t>
            </a:r>
          </a:p>
        </p:txBody>
      </p:sp>
      <p:pic>
        <p:nvPicPr>
          <p:cNvPr id="2" name="Picture 1">
            <a:extLst>
              <a:ext uri="{FF2B5EF4-FFF2-40B4-BE49-F238E27FC236}">
                <a16:creationId xmlns:a16="http://schemas.microsoft.com/office/drawing/2014/main" id="{19649FF5-1186-A521-6BAC-41627928EA51}"/>
              </a:ext>
            </a:extLst>
          </p:cNvPr>
          <p:cNvPicPr>
            <a:picLocks noChangeAspect="1"/>
          </p:cNvPicPr>
          <p:nvPr/>
        </p:nvPicPr>
        <p:blipFill>
          <a:blip r:embed="rId4"/>
          <a:stretch>
            <a:fillRect/>
          </a:stretch>
        </p:blipFill>
        <p:spPr>
          <a:xfrm>
            <a:off x="5982054" y="1402534"/>
            <a:ext cx="5549976" cy="455656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5418800" cy="4351338"/>
          </a:xfrm>
          <a:prstGeom prst="rect">
            <a:avLst/>
          </a:prstGeom>
        </p:spPr>
        <p:txBody>
          <a:bodyPr lIns="91440" tIns="45720" rIns="91440" bIns="45720" anchor="t">
            <a:normAutofit/>
          </a:bodyPr>
          <a:lstStyle/>
          <a:p>
            <a:pPr marL="0" indent="0">
              <a:buNone/>
            </a:pPr>
            <a:r>
              <a:rPr lang="en-US" dirty="0"/>
              <a:t>Continuing from the previous slide, we can drill down into the details for the most successful pad, KSC LC-39A, to explore additional information about this launch site’s success and failure rates.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Dashboard Drill Down</a:t>
            </a:r>
          </a:p>
        </p:txBody>
      </p:sp>
      <p:pic>
        <p:nvPicPr>
          <p:cNvPr id="2" name="Picture 1">
            <a:extLst>
              <a:ext uri="{FF2B5EF4-FFF2-40B4-BE49-F238E27FC236}">
                <a16:creationId xmlns:a16="http://schemas.microsoft.com/office/drawing/2014/main" id="{B4B2711C-10B5-19B5-59C5-0662C721632C}"/>
              </a:ext>
            </a:extLst>
          </p:cNvPr>
          <p:cNvPicPr>
            <a:picLocks noChangeAspect="1"/>
          </p:cNvPicPr>
          <p:nvPr/>
        </p:nvPicPr>
        <p:blipFill>
          <a:blip r:embed="rId3"/>
          <a:stretch>
            <a:fillRect/>
          </a:stretch>
        </p:blipFill>
        <p:spPr>
          <a:xfrm>
            <a:off x="6479584" y="1611744"/>
            <a:ext cx="5175142" cy="424882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26264"/>
            <a:ext cx="5325989" cy="5373605"/>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top scatter plot shows launch success and failure rates with payload masses less than 5,000 kg. The bottom plot shows the results for 5,000 kg or greater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The class indicates 1 for success and 0 for failure. The color code represents various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As these plots show, there are significantly greater successes for lower mass launches (only three successes for high mass launches).</a:t>
            </a:r>
          </a:p>
          <a:p>
            <a:pPr>
              <a:lnSpc>
                <a:spcPct val="100000"/>
              </a:lnSpc>
              <a:spcBef>
                <a:spcPts val="1400"/>
              </a:spcBef>
            </a:pPr>
            <a:r>
              <a:rPr lang="en-US" sz="2200" dirty="0">
                <a:solidFill>
                  <a:schemeClr val="accent3">
                    <a:lumMod val="25000"/>
                  </a:schemeClr>
                </a:solidFill>
                <a:latin typeface="Abadi" panose="020B0604020104020204" pitchFamily="34" charset="0"/>
              </a:rPr>
              <a:t>Although not demonstrated here, clicking on the booster to filter further the data displayed by the version number is possible.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Dashboard Success Rates for Different Payload Ranges</a:t>
            </a:r>
          </a:p>
        </p:txBody>
      </p:sp>
      <p:pic>
        <p:nvPicPr>
          <p:cNvPr id="2" name="Picture 1">
            <a:extLst>
              <a:ext uri="{FF2B5EF4-FFF2-40B4-BE49-F238E27FC236}">
                <a16:creationId xmlns:a16="http://schemas.microsoft.com/office/drawing/2014/main" id="{67EBFF72-F74E-73AA-66FC-083F81F99D65}"/>
              </a:ext>
            </a:extLst>
          </p:cNvPr>
          <p:cNvPicPr>
            <a:picLocks noChangeAspect="1"/>
          </p:cNvPicPr>
          <p:nvPr/>
        </p:nvPicPr>
        <p:blipFill>
          <a:blip r:embed="rId3"/>
          <a:stretch>
            <a:fillRect/>
          </a:stretch>
        </p:blipFill>
        <p:spPr>
          <a:xfrm>
            <a:off x="6096000" y="1326264"/>
            <a:ext cx="5648870" cy="2713776"/>
          </a:xfrm>
          <a:prstGeom prst="rect">
            <a:avLst/>
          </a:prstGeom>
        </p:spPr>
      </p:pic>
      <p:pic>
        <p:nvPicPr>
          <p:cNvPr id="4" name="Picture 3">
            <a:extLst>
              <a:ext uri="{FF2B5EF4-FFF2-40B4-BE49-F238E27FC236}">
                <a16:creationId xmlns:a16="http://schemas.microsoft.com/office/drawing/2014/main" id="{FADB81D3-DA8A-1DDB-979E-3D51975830A3}"/>
              </a:ext>
            </a:extLst>
          </p:cNvPr>
          <p:cNvPicPr>
            <a:picLocks noChangeAspect="1"/>
          </p:cNvPicPr>
          <p:nvPr/>
        </p:nvPicPr>
        <p:blipFill rotWithShape="1">
          <a:blip r:embed="rId4"/>
          <a:srcRect t="6742"/>
          <a:stretch/>
        </p:blipFill>
        <p:spPr>
          <a:xfrm>
            <a:off x="6096000" y="4169044"/>
            <a:ext cx="5648872" cy="25308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59674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the analysis, all models performed similarly. The bar plot shown to the right is the same for each model (Logistic Regression, SVM, Decision Tree, and KNN).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optimized models all performed fairly well.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B285491-5578-2239-A608-CAE42329A54A}"/>
              </a:ext>
            </a:extLst>
          </p:cNvPr>
          <p:cNvPicPr>
            <a:picLocks noChangeAspect="1"/>
          </p:cNvPicPr>
          <p:nvPr/>
        </p:nvPicPr>
        <p:blipFill>
          <a:blip r:embed="rId3"/>
          <a:stretch>
            <a:fillRect/>
          </a:stretch>
        </p:blipFill>
        <p:spPr>
          <a:xfrm>
            <a:off x="5552650" y="1358571"/>
            <a:ext cx="5905322" cy="464350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416"/>
            <a:ext cx="5325989" cy="344896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Interpreting this confusion matrix (see the key provided below), we can see that the matrix shows a high rate of “false positives” while there are no “false negatives.”</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 successful landings more accurately than failed landings.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30" name="Picture 6" descr="Visualize Confusion Matrix Using Caret Package in R - GeeksforGeeks">
            <a:extLst>
              <a:ext uri="{FF2B5EF4-FFF2-40B4-BE49-F238E27FC236}">
                <a16:creationId xmlns:a16="http://schemas.microsoft.com/office/drawing/2014/main" id="{D7C1C70A-4BA9-8DD3-BBB1-19C789B0A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18" y="4665723"/>
            <a:ext cx="2316810" cy="14377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ECCE3A-EEFE-B4EC-57C6-C3DA24741A57}"/>
              </a:ext>
            </a:extLst>
          </p:cNvPr>
          <p:cNvPicPr>
            <a:picLocks noChangeAspect="1"/>
          </p:cNvPicPr>
          <p:nvPr/>
        </p:nvPicPr>
        <p:blipFill>
          <a:blip r:embed="rId4"/>
          <a:stretch>
            <a:fillRect/>
          </a:stretch>
        </p:blipFill>
        <p:spPr>
          <a:xfrm>
            <a:off x="6273854" y="1473416"/>
            <a:ext cx="5133892" cy="433319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86095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has built a strong program allowing them to land and reuse rocket boosters successfully. Because of this, they can keep costs low for customers. </a:t>
            </a:r>
          </a:p>
          <a:p>
            <a:pPr>
              <a:lnSpc>
                <a:spcPct val="100000"/>
              </a:lnSpc>
              <a:spcBef>
                <a:spcPts val="1400"/>
              </a:spcBef>
            </a:pPr>
            <a:r>
              <a:rPr lang="en-US" sz="2200" dirty="0">
                <a:solidFill>
                  <a:schemeClr val="accent3">
                    <a:lumMod val="25000"/>
                  </a:schemeClr>
                </a:solidFill>
                <a:latin typeface="Abadi" panose="020B0604020104020204" pitchFamily="34" charset="0"/>
              </a:rPr>
              <a:t>From our analysis using available data, we can predict with certainty if a booster landing will be successful.</a:t>
            </a:r>
          </a:p>
          <a:p>
            <a:pPr>
              <a:lnSpc>
                <a:spcPct val="100000"/>
              </a:lnSpc>
              <a:spcBef>
                <a:spcPts val="1400"/>
              </a:spcBef>
            </a:pPr>
            <a:r>
              <a:rPr lang="en-US" sz="2200" dirty="0">
                <a:solidFill>
                  <a:schemeClr val="accent3">
                    <a:lumMod val="25000"/>
                  </a:schemeClr>
                </a:solidFill>
                <a:latin typeface="Abadi" panose="020B0604020104020204" pitchFamily="34" charset="0"/>
              </a:rPr>
              <a:t>In exploring the data and visualizations, we also learned a lot about SpaceX's criteria for positioning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rates have been improving steadily over time since 2013.</a:t>
            </a:r>
          </a:p>
          <a:p>
            <a:pPr>
              <a:lnSpc>
                <a:spcPct val="100000"/>
              </a:lnSpc>
              <a:spcBef>
                <a:spcPts val="1400"/>
              </a:spcBef>
            </a:pPr>
            <a:r>
              <a:rPr lang="en-US" sz="2200" dirty="0">
                <a:solidFill>
                  <a:schemeClr val="accent3">
                    <a:lumMod val="25000"/>
                  </a:schemeClr>
                </a:solidFill>
                <a:latin typeface="Abadi" panose="020B0604020104020204" pitchFamily="34" charset="0"/>
              </a:rPr>
              <a:t>Booster landing success is most frequent with ES-L1, GEO, HEO, SSO, and VLEO orbits.</a:t>
            </a:r>
          </a:p>
          <a:p>
            <a:pPr>
              <a:lnSpc>
                <a:spcPct val="100000"/>
              </a:lnSpc>
              <a:spcBef>
                <a:spcPts val="1400"/>
              </a:spcBef>
            </a:pPr>
            <a:r>
              <a:rPr lang="en-US" sz="2200" dirty="0">
                <a:solidFill>
                  <a:schemeClr val="accent3">
                    <a:lumMod val="25000"/>
                  </a:schemeClr>
                </a:solidFill>
                <a:latin typeface="Abadi" panose="020B0604020104020204" pitchFamily="34" charset="0"/>
              </a:rPr>
              <a:t>All of the machine learning models, once optimized, performed similarly.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050" name="Picture 2" descr="Elon Musk's SpaceX planning for record 52 launches in 2022">
            <a:extLst>
              <a:ext uri="{FF2B5EF4-FFF2-40B4-BE49-F238E27FC236}">
                <a16:creationId xmlns:a16="http://schemas.microsoft.com/office/drawing/2014/main" id="{A6ED778F-B362-3472-A7E2-1AEA865706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21" b="4982"/>
          <a:stretch/>
        </p:blipFill>
        <p:spPr bwMode="auto">
          <a:xfrm>
            <a:off x="-2726" y="0"/>
            <a:ext cx="1219472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5D3ABF-3A3F-93CC-02DB-C459CDC646E9}"/>
              </a:ext>
            </a:extLst>
          </p:cNvPr>
          <p:cNvSpPr txBox="1"/>
          <p:nvPr/>
        </p:nvSpPr>
        <p:spPr>
          <a:xfrm>
            <a:off x="6879365" y="2025353"/>
            <a:ext cx="4289989" cy="1015663"/>
          </a:xfrm>
          <a:prstGeom prst="rect">
            <a:avLst/>
          </a:prstGeom>
          <a:noFill/>
        </p:spPr>
        <p:txBody>
          <a:bodyPr wrap="square" rtlCol="0">
            <a:spAutoFit/>
          </a:bodyPr>
          <a:lstStyle/>
          <a:p>
            <a:r>
              <a:rPr lang="en-US" sz="6000" b="1" dirty="0">
                <a:solidFill>
                  <a:schemeClr val="accent4">
                    <a:lumMod val="20000"/>
                    <a:lumOff val="80000"/>
                  </a:schemeClr>
                </a:solidFill>
                <a:cs typeface="Aharoni" panose="020F0502020204030204" pitchFamily="34" charset="0"/>
              </a:rPr>
              <a:t>Thank You!</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lvl="1">
              <a:lnSpc>
                <a:spcPct val="120000"/>
              </a:lnSpc>
              <a:spcBef>
                <a:spcPts val="1400"/>
              </a:spcBef>
            </a:pPr>
            <a:r>
              <a:rPr lang="en-US" sz="8400" dirty="0">
                <a:solidFill>
                  <a:schemeClr val="accent3">
                    <a:lumMod val="25000"/>
                  </a:schemeClr>
                </a:solidFill>
                <a:latin typeface="Abadi"/>
              </a:rPr>
              <a:t>Data collection methodology:</a:t>
            </a:r>
          </a:p>
          <a:p>
            <a:pPr lvl="2">
              <a:lnSpc>
                <a:spcPct val="120000"/>
              </a:lnSpc>
              <a:spcBef>
                <a:spcPts val="1400"/>
              </a:spcBef>
            </a:pPr>
            <a:r>
              <a:rPr lang="en-US" sz="8000" dirty="0">
                <a:solidFill>
                  <a:schemeClr val="accent3">
                    <a:lumMod val="25000"/>
                  </a:schemeClr>
                </a:solidFill>
                <a:latin typeface="Abadi"/>
              </a:rPr>
              <a:t>SpaceX launch and booster data was obtained using two methods: REST API requests to the SpaceX APIs and by scraping data from Wikipedia.</a:t>
            </a:r>
          </a:p>
          <a:p>
            <a:pPr lvl="1">
              <a:lnSpc>
                <a:spcPct val="120000"/>
              </a:lnSpc>
              <a:spcBef>
                <a:spcPts val="1400"/>
              </a:spcBef>
            </a:pPr>
            <a:r>
              <a:rPr lang="en-US" sz="8200" dirty="0">
                <a:solidFill>
                  <a:schemeClr val="accent3">
                    <a:lumMod val="25000"/>
                  </a:schemeClr>
                </a:solidFill>
                <a:latin typeface="Abadi"/>
              </a:rPr>
              <a:t>After data collection, the following methods were used to prepare and analyze the data:</a:t>
            </a:r>
          </a:p>
          <a:p>
            <a:pPr lvl="2">
              <a:lnSpc>
                <a:spcPct val="120000"/>
              </a:lnSpc>
              <a:spcBef>
                <a:spcPts val="1400"/>
              </a:spcBef>
            </a:pPr>
            <a:r>
              <a:rPr lang="en-US" sz="8000" dirty="0">
                <a:solidFill>
                  <a:schemeClr val="accent3">
                    <a:lumMod val="25000"/>
                  </a:schemeClr>
                </a:solidFill>
                <a:latin typeface="Abadi"/>
              </a:rPr>
              <a:t>Perform Data wrangling</a:t>
            </a:r>
          </a:p>
          <a:p>
            <a:pPr lvl="2">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lvl="2">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lvl="2">
              <a:lnSpc>
                <a:spcPct val="120000"/>
              </a:lnSpc>
              <a:spcBef>
                <a:spcPts val="1400"/>
              </a:spcBef>
            </a:pPr>
            <a:r>
              <a:rPr lang="en-US" sz="80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this project, data was collected from two data sources: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SpaceX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The SpaceX REST API version 4 was used to access past launch data and additional details. </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Wikipedia Pages:</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scraped from the Wikipedia “</a:t>
            </a:r>
            <a:r>
              <a:rPr lang="en-US" sz="1800" dirty="0">
                <a:solidFill>
                  <a:schemeClr val="accent3">
                    <a:lumMod val="25000"/>
                  </a:schemeClr>
                </a:solidFill>
                <a:latin typeface="Abadi" panose="020B0604020104020204" pitchFamily="34" charset="0"/>
                <a:hlinkClick r:id="rId3"/>
              </a:rPr>
              <a:t>List of Falcon 9 and Falcon Heavy launches</a:t>
            </a:r>
            <a:r>
              <a:rPr lang="en-US" sz="1800" dirty="0">
                <a:solidFill>
                  <a:schemeClr val="accent3">
                    <a:lumMod val="25000"/>
                  </a:schemeClr>
                </a:solidFill>
                <a:latin typeface="Abadi" panose="020B0604020104020204" pitchFamily="34" charset="0"/>
              </a:rPr>
              <a:t>” page.</a:t>
            </a:r>
          </a:p>
          <a:p>
            <a:pPr marL="457200" lvl="1"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Each source provided access to launch details such as flight number, date, payload mass, orbit type, launch outcome, booster version, landing outcome, and other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hlinkClick r:id="rId4"/>
              </a:rPr>
              <a:t>https://api.spacexdata.com/</a:t>
            </a:r>
            <a:r>
              <a:rPr lang="en-US" sz="2200" dirty="0">
                <a:solidFill>
                  <a:schemeClr val="accent3">
                    <a:lumMod val="25000"/>
                  </a:schemeClr>
                </a:solidFill>
                <a:latin typeface="Abadi" panose="020B0604020104020204" pitchFamily="34" charset="0"/>
              </a:rPr>
              <a:t> public API was accessed to pull SpaceX launch and booster data.</a:t>
            </a:r>
          </a:p>
          <a:p>
            <a:pPr>
              <a:lnSpc>
                <a:spcPct val="100000"/>
              </a:lnSpc>
              <a:spcBef>
                <a:spcPts val="1400"/>
              </a:spcBef>
            </a:pPr>
            <a:r>
              <a:rPr lang="en-US" sz="2200" dirty="0">
                <a:solidFill>
                  <a:schemeClr val="accent3">
                    <a:lumMod val="25000"/>
                  </a:schemeClr>
                </a:solidFill>
                <a:latin typeface="Abadi" panose="020B0604020104020204" pitchFamily="34" charset="0"/>
              </a:rPr>
              <a:t>The steps outlined in the flowchart were followed to collect, clean and persist data from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The completed SpaceX API calls notebook that implements this process is available on </a:t>
            </a:r>
            <a:r>
              <a:rPr lang="en-US" sz="2200" dirty="0">
                <a:solidFill>
                  <a:schemeClr val="accent3">
                    <a:lumMod val="25000"/>
                  </a:schemeClr>
                </a:solidFill>
                <a:latin typeface="Abadi" panose="020B0604020104020204" pitchFamily="34" charset="0"/>
                <a:hlinkClick r:id="rId5"/>
              </a:rPr>
              <a:t>GitHub</a:t>
            </a:r>
            <a:r>
              <a:rPr lang="en-US" sz="2200" dirty="0">
                <a:solidFill>
                  <a:schemeClr val="accent3">
                    <a:lumMod val="25000"/>
                  </a:schemeClr>
                </a:solidFill>
                <a:latin typeface="Abadi" panose="020B0604020104020204" pitchFamily="34" charset="0"/>
              </a:rPr>
              <a: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C130CF98-AA5D-E3D0-F1DF-51AF2715602A}"/>
              </a:ext>
            </a:extLst>
          </p:cNvPr>
          <p:cNvGraphicFramePr/>
          <p:nvPr>
            <p:extLst>
              <p:ext uri="{D42A27DB-BD31-4B8C-83A1-F6EECF244321}">
                <p14:modId xmlns:p14="http://schemas.microsoft.com/office/powerpoint/2010/main" val="1609472408"/>
              </p:ext>
            </p:extLst>
          </p:nvPr>
        </p:nvGraphicFramePr>
        <p:xfrm>
          <a:off x="6730998" y="1439333"/>
          <a:ext cx="4640264" cy="48800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Graphic 8">
            <a:extLst>
              <a:ext uri="{FF2B5EF4-FFF2-40B4-BE49-F238E27FC236}">
                <a16:creationId xmlns:a16="http://schemas.microsoft.com/office/drawing/2014/main" id="{49986529-ED94-4988-D7C6-46BB7C8F568F}"/>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2928" t="10049" r="69809" b="19625"/>
          <a:stretch/>
        </p:blipFill>
        <p:spPr>
          <a:xfrm>
            <a:off x="5276731" y="1598212"/>
            <a:ext cx="819269" cy="442736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261839" cy="43746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Data for SpaceX launches is also available on a Wikipedia page.</a:t>
            </a:r>
          </a:p>
          <a:p>
            <a:pPr>
              <a:lnSpc>
                <a:spcPct val="100000"/>
              </a:lnSpc>
              <a:spcBef>
                <a:spcPts val="1400"/>
              </a:spcBef>
            </a:pPr>
            <a:r>
              <a:rPr lang="en-US" sz="2200" dirty="0">
                <a:solidFill>
                  <a:schemeClr val="accent3">
                    <a:lumMod val="25000"/>
                  </a:schemeClr>
                </a:solidFill>
                <a:latin typeface="Abadi"/>
              </a:rPr>
              <a:t>Data was scraped from the </a:t>
            </a:r>
            <a:r>
              <a:rPr lang="en-US" sz="2200" dirty="0">
                <a:solidFill>
                  <a:schemeClr val="accent3">
                    <a:lumMod val="25000"/>
                  </a:schemeClr>
                </a:solidFill>
                <a:latin typeface="Abadi" panose="020B0604020104020204" pitchFamily="34" charset="0"/>
              </a:rPr>
              <a:t>Wikipedia “</a:t>
            </a:r>
            <a:r>
              <a:rPr lang="en-US" sz="2200" dirty="0">
                <a:solidFill>
                  <a:schemeClr val="accent3">
                    <a:lumMod val="25000"/>
                  </a:schemeClr>
                </a:solidFill>
                <a:latin typeface="Abadi" panose="020B0604020104020204" pitchFamily="34" charset="0"/>
                <a:hlinkClick r:id="rId3"/>
              </a:rPr>
              <a:t>List of Falcon 9 and Falcon Heavy launches</a:t>
            </a:r>
            <a:r>
              <a:rPr lang="en-US" sz="2200" dirty="0">
                <a:solidFill>
                  <a:schemeClr val="accent3">
                    <a:lumMod val="25000"/>
                  </a:schemeClr>
                </a:solidFill>
                <a:latin typeface="Abadi" panose="020B0604020104020204" pitchFamily="34" charset="0"/>
              </a:rPr>
              <a:t>” page and saved for future use.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completed web scraping notebook is available on </a:t>
            </a:r>
            <a:r>
              <a:rPr lang="en-US" sz="2200" dirty="0">
                <a:solidFill>
                  <a:schemeClr val="accent3">
                    <a:lumMod val="25000"/>
                  </a:schemeClr>
                </a:solidFill>
                <a:latin typeface="Abadi" panose="020B0604020104020204" pitchFamily="34" charset="0"/>
                <a:hlinkClick r:id="rId4"/>
              </a:rPr>
              <a:t>GitHub</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830A497C-B79E-39FB-D5BB-A735CB2A7C7E}"/>
              </a:ext>
            </a:extLst>
          </p:cNvPr>
          <p:cNvGraphicFramePr/>
          <p:nvPr>
            <p:extLst>
              <p:ext uri="{D42A27DB-BD31-4B8C-83A1-F6EECF244321}">
                <p14:modId xmlns:p14="http://schemas.microsoft.com/office/powerpoint/2010/main" val="2995993172"/>
              </p:ext>
            </p:extLst>
          </p:nvPr>
        </p:nvGraphicFramePr>
        <p:xfrm>
          <a:off x="6324749" y="1439333"/>
          <a:ext cx="5052908" cy="48800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Graphic 7">
            <a:extLst>
              <a:ext uri="{FF2B5EF4-FFF2-40B4-BE49-F238E27FC236}">
                <a16:creationId xmlns:a16="http://schemas.microsoft.com/office/drawing/2014/main" id="{3CC88E1F-FBF9-8B5C-6C62-268753C1BB4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2928" t="10049" r="69809" b="19625"/>
          <a:stretch/>
        </p:blipFill>
        <p:spPr>
          <a:xfrm>
            <a:off x="5276731" y="1598212"/>
            <a:ext cx="819269" cy="442736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1694</TotalTime>
  <Words>3387</Words>
  <Application>Microsoft Macintosh PowerPoint</Application>
  <PresentationFormat>Widescreen</PresentationFormat>
  <Paragraphs>315</Paragraphs>
  <Slides>47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OpenSans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David Wertheimer</cp:lastModifiedBy>
  <cp:revision>218</cp:revision>
  <dcterms:created xsi:type="dcterms:W3CDTF">2021-04-29T18:58:34Z</dcterms:created>
  <dcterms:modified xsi:type="dcterms:W3CDTF">2023-11-09T21:48:10Z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